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6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6341" y="2436310"/>
            <a:ext cx="8951688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fa-IR" sz="3600" b="1" dirty="0">
                <a:ea typeface="Calibri"/>
                <a:cs typeface="B Titr" panose="00000700000000000000" pitchFamily="2" charset="-78"/>
              </a:rPr>
              <a:t>به نام خداوند مهربان</a:t>
            </a:r>
            <a:endParaRPr lang="en-US" sz="3600" dirty="0">
              <a:ea typeface="Calibri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0875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r:edge_band"/>
          <p:cNvSpPr/>
          <p:nvPr/>
        </p:nvSpPr>
        <p:spPr>
          <a:xfrm>
            <a:off x="12027407" y="0"/>
            <a:ext cx="164592" cy="6858000"/>
          </a:xfrm>
          <a:prstGeom prst="rect">
            <a:avLst/>
          </a:prstGeom>
          <a:solidFill>
            <a:srgbClr val="173B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or:soft_block"/>
          <p:cNvSpPr/>
          <p:nvPr/>
        </p:nvSpPr>
        <p:spPr>
          <a:xfrm>
            <a:off x="640080" y="685800"/>
            <a:ext cx="4572000" cy="5349240"/>
          </a:xfrm>
          <a:prstGeom prst="roundRect">
            <a:avLst/>
          </a:prstGeom>
          <a:solidFill>
            <a:srgbClr val="EAF1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h:eyebrow"/>
          <p:cNvSpPr txBox="1"/>
          <p:nvPr/>
        </p:nvSpPr>
        <p:spPr>
          <a:xfrm>
            <a:off x="6492240" y="1325880"/>
            <a:ext cx="4160520" cy="31393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b="1" dirty="0">
                <a:solidFill>
                  <a:srgbClr val="D99A3D"/>
                </a:solidFill>
                <a:latin typeface="Vazirmatn"/>
                <a:ea typeface="Vazirmatn"/>
                <a:cs typeface="B Nazanin" panose="00000400000000000000" pitchFamily="2" charset="-78"/>
              </a:rPr>
              <a:t>ارائه درسی</a:t>
            </a:r>
          </a:p>
        </p:txBody>
      </p:sp>
      <p:sp>
        <p:nvSpPr>
          <p:cNvPr id="6" name="ph:title"/>
          <p:cNvSpPr txBox="1"/>
          <p:nvPr/>
        </p:nvSpPr>
        <p:spPr>
          <a:xfrm>
            <a:off x="1920240" y="1965960"/>
            <a:ext cx="8732520" cy="621709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3800" b="1" dirty="0">
                <a:solidFill>
                  <a:srgbClr val="173B33"/>
                </a:solidFill>
                <a:latin typeface="Vazirmatn"/>
                <a:ea typeface="Vazirmatn"/>
                <a:cs typeface="B Nazanin" panose="00000400000000000000" pitchFamily="2" charset="-78"/>
              </a:rPr>
              <a:t>تعریف هندبوک و تست‌بوک و تفاوت آن‌ها</a:t>
            </a:r>
          </a:p>
        </p:txBody>
      </p:sp>
      <p:sp>
        <p:nvSpPr>
          <p:cNvPr id="7" name="ph:subtitle"/>
          <p:cNvSpPr txBox="1"/>
          <p:nvPr/>
        </p:nvSpPr>
        <p:spPr>
          <a:xfrm>
            <a:off x="3017520" y="3246120"/>
            <a:ext cx="7635240" cy="7772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1700" b="0">
                <a:solidFill>
                  <a:srgbClr val="437C68"/>
                </a:solidFill>
                <a:latin typeface="Vazirmatn"/>
                <a:ea typeface="Vazirmatn"/>
                <a:cs typeface="Vazirmatn"/>
              </a:rPr>
              <a:t>مروری بر دو نوع منبع آموزشی</a:t>
            </a:r>
          </a:p>
        </p:txBody>
      </p:sp>
      <p:sp>
        <p:nvSpPr>
          <p:cNvPr id="8" name="ph:date"/>
          <p:cNvSpPr txBox="1"/>
          <p:nvPr/>
        </p:nvSpPr>
        <p:spPr>
          <a:xfrm>
            <a:off x="6492240" y="5806440"/>
            <a:ext cx="4160520" cy="320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1100" b="0">
                <a:solidFill>
                  <a:srgbClr val="6B7280"/>
                </a:solidFill>
                <a:latin typeface="Vazirmatn"/>
                <a:ea typeface="Vazirmatn"/>
                <a:cs typeface="Vazirmatn"/>
              </a:rPr>
              <a:t>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r:edge_band"/>
          <p:cNvSpPr/>
          <p:nvPr/>
        </p:nvSpPr>
        <p:spPr>
          <a:xfrm>
            <a:off x="12027407" y="0"/>
            <a:ext cx="164592" cy="6858000"/>
          </a:xfrm>
          <a:prstGeom prst="rect">
            <a:avLst/>
          </a:prstGeom>
          <a:solidFill>
            <a:srgbClr val="173B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h:title"/>
          <p:cNvSpPr txBox="1"/>
          <p:nvPr/>
        </p:nvSpPr>
        <p:spPr>
          <a:xfrm>
            <a:off x="777240" y="502920"/>
            <a:ext cx="1037844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2800" b="1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مقدمه</a:t>
            </a:r>
          </a:p>
        </p:txBody>
      </p:sp>
      <p:sp>
        <p:nvSpPr>
          <p:cNvPr id="4" name="decor:title_accent"/>
          <p:cNvSpPr/>
          <p:nvPr/>
        </p:nvSpPr>
        <p:spPr>
          <a:xfrm>
            <a:off x="10835640" y="1170432"/>
            <a:ext cx="329184" cy="54864"/>
          </a:xfrm>
          <a:prstGeom prst="rect">
            <a:avLst/>
          </a:prstGeom>
          <a:solidFill>
            <a:srgbClr val="D99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decor:content_card"/>
          <p:cNvSpPr/>
          <p:nvPr/>
        </p:nvSpPr>
        <p:spPr>
          <a:xfrm>
            <a:off x="822960" y="1600200"/>
            <a:ext cx="10561320" cy="4434840"/>
          </a:xfrm>
          <a:prstGeom prst="roundRect">
            <a:avLst/>
          </a:prstGeom>
          <a:solidFill>
            <a:srgbClr val="FFFFFC"/>
          </a:solidFill>
          <a:ln w="12700">
            <a:solidFill>
              <a:srgbClr val="D7D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h:bullets"/>
          <p:cNvSpPr txBox="1"/>
          <p:nvPr/>
        </p:nvSpPr>
        <p:spPr>
          <a:xfrm>
            <a:off x="1143000" y="1901952"/>
            <a:ext cx="9875520" cy="37947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در فرآیند یادگیری از منابع مختلفی برای مطالعه و تمرین استفاده می‌شود.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دو نوع منبع رایج در آموزش، «هندبوک» و «تست‌بوک» هستند.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هرکدام هدف و ساختار متفاوتی دارند.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شناخت تفاوت آن‌ها به انتخاب منبع مناسب برای مطالعه کمک می‌کند.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r:edge_band"/>
          <p:cNvSpPr/>
          <p:nvPr/>
        </p:nvSpPr>
        <p:spPr>
          <a:xfrm>
            <a:off x="12027407" y="0"/>
            <a:ext cx="164592" cy="6858000"/>
          </a:xfrm>
          <a:prstGeom prst="rect">
            <a:avLst/>
          </a:prstGeom>
          <a:solidFill>
            <a:srgbClr val="173B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h:title"/>
          <p:cNvSpPr txBox="1"/>
          <p:nvPr/>
        </p:nvSpPr>
        <p:spPr>
          <a:xfrm>
            <a:off x="777240" y="502920"/>
            <a:ext cx="1037844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2800" b="1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هندبوک چیست؟</a:t>
            </a:r>
          </a:p>
        </p:txBody>
      </p:sp>
      <p:sp>
        <p:nvSpPr>
          <p:cNvPr id="4" name="decor:title_accent"/>
          <p:cNvSpPr/>
          <p:nvPr/>
        </p:nvSpPr>
        <p:spPr>
          <a:xfrm>
            <a:off x="10835640" y="1170432"/>
            <a:ext cx="329184" cy="54864"/>
          </a:xfrm>
          <a:prstGeom prst="rect">
            <a:avLst/>
          </a:prstGeom>
          <a:solidFill>
            <a:srgbClr val="D99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decor:content_card"/>
          <p:cNvSpPr/>
          <p:nvPr/>
        </p:nvSpPr>
        <p:spPr>
          <a:xfrm>
            <a:off x="822960" y="1600200"/>
            <a:ext cx="10561320" cy="4434840"/>
          </a:xfrm>
          <a:prstGeom prst="roundRect">
            <a:avLst/>
          </a:prstGeom>
          <a:solidFill>
            <a:srgbClr val="FFFFFC"/>
          </a:solidFill>
          <a:ln w="12700">
            <a:solidFill>
              <a:srgbClr val="D7D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h:bullets"/>
          <p:cNvSpPr txBox="1"/>
          <p:nvPr/>
        </p:nvSpPr>
        <p:spPr>
          <a:xfrm>
            <a:off x="1143000" y="1901952"/>
            <a:ext cx="9875520" cy="37947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هندبوک (Handbook) کتابی مرجع و خلاصه از مفاهیم مهم یک موضوع است.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معمولاً شامل تعاریف، فرمول‌ها، اصول و نکات کلیدی است.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برای مرور سریع مطالب یا استفاده به عنوان راهنمای عملی به کار می‌رود.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اغلب توسط دانشجویان، پژوهشگران و متخصصان استفاده می‌شود.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r:edge_band"/>
          <p:cNvSpPr/>
          <p:nvPr/>
        </p:nvSpPr>
        <p:spPr>
          <a:xfrm>
            <a:off x="12027407" y="0"/>
            <a:ext cx="164592" cy="6858000"/>
          </a:xfrm>
          <a:prstGeom prst="rect">
            <a:avLst/>
          </a:prstGeom>
          <a:solidFill>
            <a:srgbClr val="173B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h:title"/>
          <p:cNvSpPr txBox="1"/>
          <p:nvPr/>
        </p:nvSpPr>
        <p:spPr>
          <a:xfrm>
            <a:off x="777240" y="502920"/>
            <a:ext cx="1037844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2800" b="1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ویژگی‌های هندبوک</a:t>
            </a:r>
          </a:p>
        </p:txBody>
      </p:sp>
      <p:sp>
        <p:nvSpPr>
          <p:cNvPr id="4" name="decor:title_accent"/>
          <p:cNvSpPr/>
          <p:nvPr/>
        </p:nvSpPr>
        <p:spPr>
          <a:xfrm>
            <a:off x="10835640" y="1170432"/>
            <a:ext cx="329184" cy="54864"/>
          </a:xfrm>
          <a:prstGeom prst="rect">
            <a:avLst/>
          </a:prstGeom>
          <a:solidFill>
            <a:srgbClr val="D99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decor:content_card"/>
          <p:cNvSpPr/>
          <p:nvPr/>
        </p:nvSpPr>
        <p:spPr>
          <a:xfrm>
            <a:off x="822960" y="1600200"/>
            <a:ext cx="10561320" cy="4434840"/>
          </a:xfrm>
          <a:prstGeom prst="roundRect">
            <a:avLst/>
          </a:prstGeom>
          <a:solidFill>
            <a:srgbClr val="FFFFFC"/>
          </a:solidFill>
          <a:ln w="12700">
            <a:solidFill>
              <a:srgbClr val="D7D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h:bullets"/>
          <p:cNvSpPr txBox="1"/>
          <p:nvPr/>
        </p:nvSpPr>
        <p:spPr>
          <a:xfrm>
            <a:off x="1143000" y="1901952"/>
            <a:ext cx="9875520" cy="37947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ارائه اطلاعات به صورت خلاصه و سازمان‌دهی‌شده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تمرکز بر مفاهیم اصلی و نکات کاربردی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استفاده به عنوان منبع مرجع سریع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مناسب برای مرور و یادآوری مطالب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r:edge_band"/>
          <p:cNvSpPr/>
          <p:nvPr/>
        </p:nvSpPr>
        <p:spPr>
          <a:xfrm>
            <a:off x="12027407" y="0"/>
            <a:ext cx="164592" cy="6858000"/>
          </a:xfrm>
          <a:prstGeom prst="rect">
            <a:avLst/>
          </a:prstGeom>
          <a:solidFill>
            <a:srgbClr val="173B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h:title"/>
          <p:cNvSpPr txBox="1"/>
          <p:nvPr/>
        </p:nvSpPr>
        <p:spPr>
          <a:xfrm>
            <a:off x="777240" y="502920"/>
            <a:ext cx="1037844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2800" b="1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تست‌بوک چیست؟</a:t>
            </a:r>
          </a:p>
        </p:txBody>
      </p:sp>
      <p:sp>
        <p:nvSpPr>
          <p:cNvPr id="4" name="decor:title_accent"/>
          <p:cNvSpPr/>
          <p:nvPr/>
        </p:nvSpPr>
        <p:spPr>
          <a:xfrm>
            <a:off x="10835640" y="1170432"/>
            <a:ext cx="329184" cy="54864"/>
          </a:xfrm>
          <a:prstGeom prst="rect">
            <a:avLst/>
          </a:prstGeom>
          <a:solidFill>
            <a:srgbClr val="D99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decor:content_card"/>
          <p:cNvSpPr/>
          <p:nvPr/>
        </p:nvSpPr>
        <p:spPr>
          <a:xfrm>
            <a:off x="822960" y="1600200"/>
            <a:ext cx="10561320" cy="4434840"/>
          </a:xfrm>
          <a:prstGeom prst="roundRect">
            <a:avLst/>
          </a:prstGeom>
          <a:solidFill>
            <a:srgbClr val="FFFFFC"/>
          </a:solidFill>
          <a:ln w="12700">
            <a:solidFill>
              <a:srgbClr val="D7D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h:bullets"/>
          <p:cNvSpPr txBox="1"/>
          <p:nvPr/>
        </p:nvSpPr>
        <p:spPr>
          <a:xfrm>
            <a:off x="1143000" y="1901952"/>
            <a:ext cx="9875520" cy="37947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تست‌بوک (Test Book) کتابی شامل مجموعه‌ای از سوالات و آزمون‌ها است.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هدف اصلی آن سنجش میزان یادگیری و آمادگی برای امتحان است.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معمولاً شامل سوالات چهارگزینه‌ای، تشریحی یا تمرینی است.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بسیاری از تست‌بوک‌ها پاسخنامه تشریحی نیز دارند.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r:edge_band"/>
          <p:cNvSpPr/>
          <p:nvPr/>
        </p:nvSpPr>
        <p:spPr>
          <a:xfrm>
            <a:off x="12027407" y="0"/>
            <a:ext cx="164592" cy="6858000"/>
          </a:xfrm>
          <a:prstGeom prst="rect">
            <a:avLst/>
          </a:prstGeom>
          <a:solidFill>
            <a:srgbClr val="173B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h:title"/>
          <p:cNvSpPr txBox="1"/>
          <p:nvPr/>
        </p:nvSpPr>
        <p:spPr>
          <a:xfrm>
            <a:off x="777240" y="502920"/>
            <a:ext cx="1037844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2800" b="1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ویژگی‌های تست‌بوک</a:t>
            </a:r>
          </a:p>
        </p:txBody>
      </p:sp>
      <p:sp>
        <p:nvSpPr>
          <p:cNvPr id="4" name="decor:title_accent"/>
          <p:cNvSpPr/>
          <p:nvPr/>
        </p:nvSpPr>
        <p:spPr>
          <a:xfrm>
            <a:off x="10835640" y="1170432"/>
            <a:ext cx="329184" cy="54864"/>
          </a:xfrm>
          <a:prstGeom prst="rect">
            <a:avLst/>
          </a:prstGeom>
          <a:solidFill>
            <a:srgbClr val="D99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decor:content_card"/>
          <p:cNvSpPr/>
          <p:nvPr/>
        </p:nvSpPr>
        <p:spPr>
          <a:xfrm>
            <a:off x="822960" y="1600200"/>
            <a:ext cx="10561320" cy="4434840"/>
          </a:xfrm>
          <a:prstGeom prst="roundRect">
            <a:avLst/>
          </a:prstGeom>
          <a:solidFill>
            <a:srgbClr val="FFFFFC"/>
          </a:solidFill>
          <a:ln w="12700">
            <a:solidFill>
              <a:srgbClr val="D7D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h:bullets"/>
          <p:cNvSpPr txBox="1"/>
          <p:nvPr/>
        </p:nvSpPr>
        <p:spPr>
          <a:xfrm>
            <a:off x="1143000" y="1901952"/>
            <a:ext cx="9875520" cy="37947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شامل تعداد زیادی سوال تمرینی یا آزمونی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کمک به ارزیابی میزان یادگیری دانش‌آموز یا دانشجو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آماده‌سازی برای آزمون‌ها و امتحانات</a:t>
            </a:r>
          </a:p>
          <a:p>
            <a:pPr algn="r" rtl="1"/>
            <a:r>
              <a:rPr lang="fa-IR" sz="2100" b="0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• اغلب دارای پاسخنامه و توضیحات حل سوال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r:edge_band"/>
          <p:cNvSpPr/>
          <p:nvPr/>
        </p:nvSpPr>
        <p:spPr>
          <a:xfrm>
            <a:off x="12027407" y="0"/>
            <a:ext cx="164592" cy="6858000"/>
          </a:xfrm>
          <a:prstGeom prst="rect">
            <a:avLst/>
          </a:prstGeom>
          <a:solidFill>
            <a:srgbClr val="173B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h:title"/>
          <p:cNvSpPr txBox="1"/>
          <p:nvPr/>
        </p:nvSpPr>
        <p:spPr>
          <a:xfrm>
            <a:off x="777240" y="502920"/>
            <a:ext cx="1037844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2800" b="1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تفاوت هندبوک و تست‌بوک</a:t>
            </a:r>
          </a:p>
        </p:txBody>
      </p:sp>
      <p:sp>
        <p:nvSpPr>
          <p:cNvPr id="4" name="decor:title_accent"/>
          <p:cNvSpPr/>
          <p:nvPr/>
        </p:nvSpPr>
        <p:spPr>
          <a:xfrm>
            <a:off x="10835640" y="1170432"/>
            <a:ext cx="329184" cy="54864"/>
          </a:xfrm>
          <a:prstGeom prst="rect">
            <a:avLst/>
          </a:prstGeom>
          <a:solidFill>
            <a:srgbClr val="D99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decor:left_compare"/>
          <p:cNvSpPr/>
          <p:nvPr/>
        </p:nvSpPr>
        <p:spPr>
          <a:xfrm>
            <a:off x="777240" y="1600200"/>
            <a:ext cx="4892040" cy="4343400"/>
          </a:xfrm>
          <a:prstGeom prst="roundRect">
            <a:avLst/>
          </a:prstGeom>
          <a:solidFill>
            <a:srgbClr val="FFFFFC"/>
          </a:solidFill>
          <a:ln w="12700">
            <a:solidFill>
              <a:srgbClr val="D7D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decor:right_compare"/>
          <p:cNvSpPr/>
          <p:nvPr/>
        </p:nvSpPr>
        <p:spPr>
          <a:xfrm>
            <a:off x="6492240" y="1600200"/>
            <a:ext cx="4892040" cy="4343400"/>
          </a:xfrm>
          <a:prstGeom prst="roundRect">
            <a:avLst/>
          </a:prstGeom>
          <a:solidFill>
            <a:srgbClr val="FFFFFC"/>
          </a:solidFill>
          <a:ln w="12700">
            <a:solidFill>
              <a:srgbClr val="D7D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decor:pill"/>
          <p:cNvSpPr/>
          <p:nvPr/>
        </p:nvSpPr>
        <p:spPr>
          <a:xfrm>
            <a:off x="4526280" y="1783080"/>
            <a:ext cx="822960" cy="347472"/>
          </a:xfrm>
          <a:prstGeom prst="roundRect">
            <a:avLst/>
          </a:prstGeom>
          <a:solidFill>
            <a:srgbClr val="FFF5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D99A3D"/>
                </a:solidFill>
                <a:latin typeface="Vazirmatn"/>
              </a:rPr>
              <a:t>A</a:t>
            </a:r>
          </a:p>
        </p:txBody>
      </p:sp>
      <p:sp>
        <p:nvSpPr>
          <p:cNvPr id="8" name="decor:pill"/>
          <p:cNvSpPr/>
          <p:nvPr/>
        </p:nvSpPr>
        <p:spPr>
          <a:xfrm>
            <a:off x="10241280" y="1783080"/>
            <a:ext cx="822960" cy="347472"/>
          </a:xfrm>
          <a:prstGeom prst="roundRect">
            <a:avLst/>
          </a:prstGeom>
          <a:solidFill>
            <a:srgbClr val="FFF5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D99A3D"/>
                </a:solidFill>
                <a:latin typeface="Vazirmatn"/>
              </a:rPr>
              <a:t>B</a:t>
            </a:r>
          </a:p>
        </p:txBody>
      </p:sp>
      <p:sp>
        <p:nvSpPr>
          <p:cNvPr id="9" name="ph:left_title"/>
          <p:cNvSpPr txBox="1"/>
          <p:nvPr/>
        </p:nvSpPr>
        <p:spPr>
          <a:xfrm>
            <a:off x="1051560" y="2057400"/>
            <a:ext cx="4251960" cy="4114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2000" b="1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هندبوک</a:t>
            </a:r>
          </a:p>
        </p:txBody>
      </p:sp>
      <p:sp>
        <p:nvSpPr>
          <p:cNvPr id="10" name="ph:left_body"/>
          <p:cNvSpPr txBox="1"/>
          <p:nvPr/>
        </p:nvSpPr>
        <p:spPr>
          <a:xfrm>
            <a:off x="1051560" y="2697480"/>
            <a:ext cx="4251960" cy="2514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1500" b="0">
                <a:solidFill>
                  <a:srgbClr val="437C68"/>
                </a:solidFill>
                <a:latin typeface="Vazirmatn"/>
                <a:ea typeface="Vazirmatn"/>
                <a:cs typeface="Vazirmatn"/>
              </a:rPr>
              <a:t>• تمرکز بر ارائه خلاصه مفاهیم، تعاریف و نکات کلیدی برای مطالعه و مراجعه سریع.</a:t>
            </a:r>
          </a:p>
        </p:txBody>
      </p:sp>
      <p:sp>
        <p:nvSpPr>
          <p:cNvPr id="11" name="ph:right_title"/>
          <p:cNvSpPr txBox="1"/>
          <p:nvPr/>
        </p:nvSpPr>
        <p:spPr>
          <a:xfrm>
            <a:off x="6766560" y="2057400"/>
            <a:ext cx="4251960" cy="4114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2000" b="1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تست‌بوک</a:t>
            </a:r>
          </a:p>
        </p:txBody>
      </p:sp>
      <p:sp>
        <p:nvSpPr>
          <p:cNvPr id="12" name="ph:right_body"/>
          <p:cNvSpPr txBox="1"/>
          <p:nvPr/>
        </p:nvSpPr>
        <p:spPr>
          <a:xfrm>
            <a:off x="6766560" y="2697480"/>
            <a:ext cx="4251960" cy="2514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1500" b="0">
                <a:solidFill>
                  <a:srgbClr val="437C68"/>
                </a:solidFill>
                <a:latin typeface="Vazirmatn"/>
                <a:ea typeface="Vazirmatn"/>
                <a:cs typeface="Vazirmatn"/>
              </a:rPr>
              <a:t>• تمرکز بر مجموعه سوالات و تمرین‌ها برای سنجش یادگیری و آمادگی آزمون.</a:t>
            </a:r>
          </a:p>
        </p:txBody>
      </p:sp>
      <p:sp>
        <p:nvSpPr>
          <p:cNvPr id="13" name="ph:verdict"/>
          <p:cNvSpPr txBox="1"/>
          <p:nvPr/>
        </p:nvSpPr>
        <p:spPr>
          <a:xfrm>
            <a:off x="1828800" y="5998464"/>
            <a:ext cx="8503920" cy="34747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1300" b="1">
                <a:solidFill>
                  <a:srgbClr val="D99A3D"/>
                </a:solidFill>
                <a:latin typeface="Vazirmatn"/>
                <a:ea typeface="Vazirmatn"/>
                <a:cs typeface="Vazirmatn"/>
              </a:rPr>
              <a:t>هندبوک برای یادگیری و مرور مفاهیم مناسب است؛ تست‌بوک برای تمرین و ارزیابی دانش.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r:edge_band"/>
          <p:cNvSpPr/>
          <p:nvPr/>
        </p:nvSpPr>
        <p:spPr>
          <a:xfrm>
            <a:off x="12027407" y="0"/>
            <a:ext cx="164592" cy="6858000"/>
          </a:xfrm>
          <a:prstGeom prst="rect">
            <a:avLst/>
          </a:prstGeom>
          <a:solidFill>
            <a:srgbClr val="173B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or:soft_block"/>
          <p:cNvSpPr/>
          <p:nvPr/>
        </p:nvSpPr>
        <p:spPr>
          <a:xfrm>
            <a:off x="777240" y="777240"/>
            <a:ext cx="10469880" cy="5303520"/>
          </a:xfrm>
          <a:prstGeom prst="roundRect">
            <a:avLst/>
          </a:prstGeom>
          <a:solidFill>
            <a:srgbClr val="EAF1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decor:pill"/>
          <p:cNvSpPr/>
          <p:nvPr/>
        </p:nvSpPr>
        <p:spPr>
          <a:xfrm>
            <a:off x="8366760" y="1097280"/>
            <a:ext cx="2011680" cy="347472"/>
          </a:xfrm>
          <a:prstGeom prst="roundRect">
            <a:avLst/>
          </a:prstGeom>
          <a:solidFill>
            <a:srgbClr val="FFF5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D99A3D"/>
                </a:solidFill>
                <a:latin typeface="Vazirmatn"/>
              </a:rPr>
              <a:t>NEXT STEPS</a:t>
            </a:r>
          </a:p>
        </p:txBody>
      </p:sp>
      <p:sp>
        <p:nvSpPr>
          <p:cNvPr id="5" name="ph:title"/>
          <p:cNvSpPr txBox="1"/>
          <p:nvPr/>
        </p:nvSpPr>
        <p:spPr>
          <a:xfrm>
            <a:off x="1508760" y="1965960"/>
            <a:ext cx="8732520" cy="8686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3400" b="1">
                <a:solidFill>
                  <a:srgbClr val="173B33"/>
                </a:solidFill>
                <a:latin typeface="Vazirmatn"/>
                <a:ea typeface="Vazirmatn"/>
                <a:cs typeface="Vazirmatn"/>
              </a:rPr>
              <a:t>جمع‌بندی</a:t>
            </a:r>
          </a:p>
        </p:txBody>
      </p:sp>
      <p:sp>
        <p:nvSpPr>
          <p:cNvPr id="6" name="ph:subtitle"/>
          <p:cNvSpPr txBox="1"/>
          <p:nvPr/>
        </p:nvSpPr>
        <p:spPr>
          <a:xfrm>
            <a:off x="2057400" y="3063240"/>
            <a:ext cx="7635240" cy="8229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1800" b="0">
                <a:solidFill>
                  <a:srgbClr val="437C68"/>
                </a:solidFill>
                <a:latin typeface="Vazirmatn"/>
                <a:ea typeface="Vazirmatn"/>
                <a:cs typeface="Vazirmatn"/>
              </a:rPr>
              <a:t>هندبوک منبعی برای مرور و دسترسی سریع به مفاهیم است، در حالی که تست‌بوک برای تمرین، سنجش و آمادگی در آزمون‌ها استفاده می‌شود.</a:t>
            </a:r>
          </a:p>
        </p:txBody>
      </p:sp>
      <p:sp>
        <p:nvSpPr>
          <p:cNvPr id="7" name="ph:cta"/>
          <p:cNvSpPr txBox="1"/>
          <p:nvPr/>
        </p:nvSpPr>
        <p:spPr>
          <a:xfrm>
            <a:off x="3154680" y="4800600"/>
            <a:ext cx="5440680" cy="4114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 rtl="1"/>
            <a:r>
              <a:rPr lang="fa-IR" sz="1500" b="1">
                <a:solidFill>
                  <a:srgbClr val="D99A3D"/>
                </a:solidFill>
                <a:latin typeface="Vazirmatn"/>
                <a:ea typeface="Vazirmatn"/>
                <a:cs typeface="Vazirmatn"/>
              </a:rPr>
              <a:t>انتخاب درست این منابع می‌تواند فرآیند یادگیری را مؤثرتر کند.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" y="132080"/>
            <a:ext cx="11937999" cy="6563360"/>
          </a:xfrm>
        </p:spPr>
        <p:txBody>
          <a:bodyPr/>
          <a:lstStyle/>
          <a:p>
            <a:endParaRPr lang="fa-I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0"/>
            <a:ext cx="12059919" cy="6858000"/>
          </a:xfrm>
        </p:spPr>
        <p:txBody>
          <a:bodyPr/>
          <a:lstStyle/>
          <a:p>
            <a:pPr lvl="0" algn="ctr"/>
            <a:r>
              <a:rPr lang="fa-IR" sz="4000" b="1" cap="all" dirty="0">
                <a:solidFill>
                  <a:prstClr val="black"/>
                </a:solidFill>
                <a:cs typeface="Times New Roman"/>
              </a:rPr>
              <a:t>تهیه کننده : مهتاب شهسواری </a:t>
            </a:r>
            <a:br>
              <a:rPr lang="fa-IR" sz="4000" b="1" cap="all" dirty="0">
                <a:solidFill>
                  <a:prstClr val="black"/>
                </a:solidFill>
                <a:cs typeface="Times New Roman"/>
              </a:rPr>
            </a:br>
            <a:r>
              <a:rPr lang="fa-IR" sz="4000" b="1" cap="all" dirty="0">
                <a:solidFill>
                  <a:prstClr val="black"/>
                </a:solidFill>
                <a:cs typeface="Times New Roman"/>
              </a:rPr>
              <a:t>کتابخانه دانشکده بهداشت </a:t>
            </a:r>
            <a:endParaRPr lang="fa-IR" dirty="0">
              <a:solidFill>
                <a:prstClr val="black">
                  <a:tint val="75000"/>
                </a:prstClr>
              </a:solidFill>
            </a:endParaRPr>
          </a:p>
          <a:p>
            <a:endParaRPr lang="fa-IR" dirty="0" smtClean="0"/>
          </a:p>
          <a:p>
            <a:endParaRPr lang="fa-IR" dirty="0"/>
          </a:p>
          <a:p>
            <a:endParaRPr lang="fa-IR" dirty="0" smtClean="0"/>
          </a:p>
          <a:p>
            <a:endParaRPr lang="fa-IR" dirty="0"/>
          </a:p>
          <a:p>
            <a:endParaRPr lang="fa-IR" dirty="0" smtClean="0"/>
          </a:p>
          <a:p>
            <a:endParaRPr lang="fa-IR" dirty="0"/>
          </a:p>
          <a:p>
            <a:endParaRPr lang="fa-IR" dirty="0" smtClean="0"/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153831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347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B Nazanin</vt:lpstr>
      <vt:lpstr>B Titr</vt:lpstr>
      <vt:lpstr>Calibri</vt:lpstr>
      <vt:lpstr>Times New Roman</vt:lpstr>
      <vt:lpstr>Vazirmatn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shahsavari</dc:creator>
  <dc:description>generated using python-pptx</dc:description>
  <cp:lastModifiedBy>Web Master</cp:lastModifiedBy>
  <cp:revision>6</cp:revision>
  <dcterms:created xsi:type="dcterms:W3CDTF">2013-01-27T09:14:16Z</dcterms:created>
  <dcterms:modified xsi:type="dcterms:W3CDTF">2026-09-13T06:40:39Z</dcterms:modified>
</cp:coreProperties>
</file>