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43"/>
  </p:notesMasterIdLst>
  <p:sldIdLst>
    <p:sldId id="301" r:id="rId2"/>
    <p:sldId id="300" r:id="rId3"/>
    <p:sldId id="285" r:id="rId4"/>
    <p:sldId id="288" r:id="rId5"/>
    <p:sldId id="286" r:id="rId6"/>
    <p:sldId id="287" r:id="rId7"/>
    <p:sldId id="258" r:id="rId8"/>
    <p:sldId id="292" r:id="rId9"/>
    <p:sldId id="293" r:id="rId10"/>
    <p:sldId id="259" r:id="rId11"/>
    <p:sldId id="257" r:id="rId12"/>
    <p:sldId id="260" r:id="rId13"/>
    <p:sldId id="261" r:id="rId14"/>
    <p:sldId id="295" r:id="rId15"/>
    <p:sldId id="262" r:id="rId16"/>
    <p:sldId id="263" r:id="rId17"/>
    <p:sldId id="264" r:id="rId18"/>
    <p:sldId id="273" r:id="rId19"/>
    <p:sldId id="265" r:id="rId20"/>
    <p:sldId id="291" r:id="rId21"/>
    <p:sldId id="272" r:id="rId22"/>
    <p:sldId id="278" r:id="rId23"/>
    <p:sldId id="279" r:id="rId24"/>
    <p:sldId id="271" r:id="rId25"/>
    <p:sldId id="274" r:id="rId26"/>
    <p:sldId id="275" r:id="rId27"/>
    <p:sldId id="266" r:id="rId28"/>
    <p:sldId id="267" r:id="rId29"/>
    <p:sldId id="268" r:id="rId30"/>
    <p:sldId id="269" r:id="rId31"/>
    <p:sldId id="270" r:id="rId32"/>
    <p:sldId id="276" r:id="rId33"/>
    <p:sldId id="277" r:id="rId34"/>
    <p:sldId id="294" r:id="rId35"/>
    <p:sldId id="280" r:id="rId36"/>
    <p:sldId id="281" r:id="rId37"/>
    <p:sldId id="282" r:id="rId38"/>
    <p:sldId id="283" r:id="rId39"/>
    <p:sldId id="298" r:id="rId40"/>
    <p:sldId id="297" r:id="rId41"/>
    <p:sldId id="299" r:id="rId4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6" d="100"/>
          <a:sy n="56" d="100"/>
        </p:scale>
        <p:origin x="138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DBA9BDC-8AF1-4C1B-83A9-D048DA5B8E5F}" type="datetimeFigureOut">
              <a:rPr lang="fa-IR" smtClean="0"/>
              <a:t>1440/04/17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61AD270-E168-4570-A851-82FBF54D4838}" type="slidenum">
              <a:rPr lang="fa-IR" smtClean="0"/>
              <a:t>‹#›</a:t>
            </a:fld>
            <a:endParaRPr lang="fa-IR"/>
          </a:p>
        </p:txBody>
      </p:sp>
    </p:spTree>
    <p:extLst>
      <p:ext uri="{BB962C8B-B14F-4D97-AF65-F5344CB8AC3E}">
        <p14:creationId xmlns:p14="http://schemas.microsoft.com/office/powerpoint/2010/main" val="24541717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61AD270-E168-4570-A851-82FBF54D4838}" type="slidenum">
              <a:rPr lang="fa-IR" smtClean="0"/>
              <a:t>12</a:t>
            </a:fld>
            <a:endParaRPr lang="fa-IR"/>
          </a:p>
        </p:txBody>
      </p:sp>
    </p:spTree>
    <p:extLst>
      <p:ext uri="{BB962C8B-B14F-4D97-AF65-F5344CB8AC3E}">
        <p14:creationId xmlns:p14="http://schemas.microsoft.com/office/powerpoint/2010/main" val="376717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61AD270-E168-4570-A851-82FBF54D4838}" type="slidenum">
              <a:rPr lang="fa-IR" smtClean="0"/>
              <a:t>13</a:t>
            </a:fld>
            <a:endParaRPr lang="fa-IR"/>
          </a:p>
        </p:txBody>
      </p:sp>
    </p:spTree>
    <p:extLst>
      <p:ext uri="{BB962C8B-B14F-4D97-AF65-F5344CB8AC3E}">
        <p14:creationId xmlns:p14="http://schemas.microsoft.com/office/powerpoint/2010/main" val="60450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FE95ED-02D2-4EE4-8015-603FDFAC6BFA}" type="datetimeFigureOut">
              <a:rPr lang="fa-IR" smtClean="0"/>
              <a:t>1440/04/17</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8C9A0988-A587-479F-8C3C-42694B3C61A9}"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FE95ED-02D2-4EE4-8015-603FDFAC6BFA}" type="datetimeFigureOut">
              <a:rPr lang="fa-IR" smtClean="0"/>
              <a:t>1440/04/17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9A0988-A587-479F-8C3C-42694B3C61A9}"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FE95ED-02D2-4EE4-8015-603FDFAC6BFA}" type="datetimeFigureOut">
              <a:rPr lang="fa-IR" smtClean="0"/>
              <a:t>1440/04/17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9A0988-A587-479F-8C3C-42694B3C61A9}"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FE95ED-02D2-4EE4-8015-603FDFAC6BFA}" type="datetimeFigureOut">
              <a:rPr lang="fa-IR" smtClean="0"/>
              <a:t>1440/04/17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9A0988-A587-479F-8C3C-42694B3C61A9}"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FE95ED-02D2-4EE4-8015-603FDFAC6BFA}" type="datetimeFigureOut">
              <a:rPr lang="fa-IR" smtClean="0"/>
              <a:t>1440/04/17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9A0988-A587-479F-8C3C-42694B3C61A9}"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FE95ED-02D2-4EE4-8015-603FDFAC6BFA}"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C9A0988-A587-479F-8C3C-42694B3C61A9}"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FE95ED-02D2-4EE4-8015-603FDFAC6BFA}" type="datetimeFigureOut">
              <a:rPr lang="fa-IR" smtClean="0"/>
              <a:t>1440/04/17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C9A0988-A587-479F-8C3C-42694B3C61A9}"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FE95ED-02D2-4EE4-8015-603FDFAC6BFA}" type="datetimeFigureOut">
              <a:rPr lang="fa-IR" smtClean="0"/>
              <a:t>1440/04/17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C9A0988-A587-479F-8C3C-42694B3C61A9}"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E95ED-02D2-4EE4-8015-603FDFAC6BFA}" type="datetimeFigureOut">
              <a:rPr lang="fa-IR" smtClean="0"/>
              <a:t>1440/04/17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C9A0988-A587-479F-8C3C-42694B3C61A9}"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FE95ED-02D2-4EE4-8015-603FDFAC6BFA}"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C9A0988-A587-479F-8C3C-42694B3C61A9}"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FE95ED-02D2-4EE4-8015-603FDFAC6BFA}"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8C9A0988-A587-479F-8C3C-42694B3C61A9}" type="slidenum">
              <a:rPr lang="fa-IR" smtClean="0"/>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FE95ED-02D2-4EE4-8015-603FDFAC6BFA}" type="datetimeFigureOut">
              <a:rPr lang="fa-IR" smtClean="0"/>
              <a:t>1440/04/17</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9A0988-A587-479F-8C3C-42694B3C61A9}" type="slidenum">
              <a:rPr lang="fa-IR" smtClean="0"/>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1604;&#1740;&#1606;&#1705;%20&#1607;&#1575;/&#1604;&#1740;&#1606;&#1705;%20&#1580;&#1587;&#1578;&#1580;&#1608;&#1740;%20&#1587;&#1575;&#1583;&#1607;.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251155" cy="5949280"/>
          </a:xfrm>
          <a:prstGeom prst="rect">
            <a:avLst/>
          </a:prstGeom>
        </p:spPr>
      </p:pic>
    </p:spTree>
    <p:extLst>
      <p:ext uri="{BB962C8B-B14F-4D97-AF65-F5344CB8AC3E}">
        <p14:creationId xmlns:p14="http://schemas.microsoft.com/office/powerpoint/2010/main" val="227372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17"/>
            <a:ext cx="9144000" cy="747087"/>
          </a:xfrm>
        </p:spPr>
        <p:txBody>
          <a:bodyPr>
            <a:normAutofit fontScale="90000"/>
          </a:bodyPr>
          <a:lstStyle/>
          <a:p>
            <a:pPr algn="ctr"/>
            <a:r>
              <a:rPr lang="fa-IR" dirty="0" smtClean="0">
                <a:solidFill>
                  <a:srgbClr val="FF0000"/>
                </a:solidFill>
              </a:rPr>
              <a:t>ورود يا گرفتن حساب کاربری شخصی </a:t>
            </a:r>
            <a:endParaRPr lang="fa-IR" dirty="0">
              <a:solidFill>
                <a:srgbClr val="FF0000"/>
              </a:solidFill>
            </a:endParaRPr>
          </a:p>
        </p:txBody>
      </p:sp>
      <p:sp>
        <p:nvSpPr>
          <p:cNvPr id="3" name="Subtitle 2"/>
          <p:cNvSpPr>
            <a:spLocks noGrp="1"/>
          </p:cNvSpPr>
          <p:nvPr>
            <p:ph type="subTitle" idx="1"/>
          </p:nvPr>
        </p:nvSpPr>
        <p:spPr>
          <a:xfrm>
            <a:off x="107504" y="1556792"/>
            <a:ext cx="8928992" cy="5184576"/>
          </a:xfrm>
        </p:spPr>
        <p:txBody>
          <a:bodyPr/>
          <a:lstStyle/>
          <a:p>
            <a:endParaRPr lang="fa-IR" dirty="0"/>
          </a:p>
        </p:txBody>
      </p:sp>
      <p:pic>
        <p:nvPicPr>
          <p:cNvPr id="4" name="Picture 2" descr="F:\mohem\دکتر اسفندیاری\اسلاید پروکوئست\عضویت.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8856984"/>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2797501">
            <a:off x="6409700" y="1794602"/>
            <a:ext cx="1535134" cy="66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900" b="1" dirty="0" smtClean="0">
                <a:solidFill>
                  <a:srgbClr val="C00000"/>
                </a:solidFill>
                <a:cs typeface="B Jadid" pitchFamily="2" charset="-78"/>
              </a:rPr>
              <a:t>تنظیمات حساب کاربری</a:t>
            </a:r>
            <a:endParaRPr lang="fa-IR" sz="900" b="1" dirty="0">
              <a:solidFill>
                <a:srgbClr val="C00000"/>
              </a:solidFill>
              <a:cs typeface="B Jadid" pitchFamily="2" charset="-78"/>
            </a:endParaRPr>
          </a:p>
        </p:txBody>
      </p:sp>
    </p:spTree>
    <p:extLst>
      <p:ext uri="{BB962C8B-B14F-4D97-AF65-F5344CB8AC3E}">
        <p14:creationId xmlns:p14="http://schemas.microsoft.com/office/powerpoint/2010/main" val="35175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نحوه گرفتن حساب کاربری و رمز</a:t>
            </a:r>
            <a:endParaRPr lang="fa-IR" dirty="0"/>
          </a:p>
        </p:txBody>
      </p:sp>
      <p:pic>
        <p:nvPicPr>
          <p:cNvPr id="2050" name="Picture 2" descr="F:\mohem\دکتر اسفندیاری\اسلاید پروکوئست\عضویت1.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78124" y="1935163"/>
            <a:ext cx="6187752" cy="43894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16" y="-1714500"/>
            <a:ext cx="15240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458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331" y="0"/>
            <a:ext cx="4114800" cy="701040"/>
          </a:xfrm>
        </p:spPr>
        <p:txBody>
          <a:bodyPr>
            <a:normAutofit fontScale="90000"/>
          </a:bodyPr>
          <a:lstStyle/>
          <a:p>
            <a:pPr algn="ctr"/>
            <a:r>
              <a:rPr lang="fa-IR" dirty="0" smtClean="0">
                <a:solidFill>
                  <a:srgbClr val="FF0000"/>
                </a:solidFill>
                <a:cs typeface="B Jadid" pitchFamily="2" charset="-78"/>
              </a:rPr>
              <a:t>جستجو در ...</a:t>
            </a:r>
            <a:endParaRPr lang="fa-IR" dirty="0">
              <a:solidFill>
                <a:srgbClr val="FF0000"/>
              </a:solidFill>
              <a:cs typeface="B Jadid" pitchFamily="2" charset="-78"/>
            </a:endParaRPr>
          </a:p>
        </p:txBody>
      </p:sp>
      <p:pic>
        <p:nvPicPr>
          <p:cNvPr id="4098" name="Picture 2" descr="F:\mohem\دکتر اسفندیاری\اسلاید پروکوئست\جستو در.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6"/>
            <a:ext cx="9144000" cy="10369152"/>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Callout 7"/>
          <p:cNvSpPr/>
          <p:nvPr/>
        </p:nvSpPr>
        <p:spPr>
          <a:xfrm>
            <a:off x="6084168" y="1700808"/>
            <a:ext cx="1008112" cy="914400"/>
          </a:xfrm>
          <a:prstGeom prst="downArrowCallout">
            <a:avLst/>
          </a:prstGeom>
          <a:solidFill>
            <a:srgbClr val="FFFF00"/>
          </a:solidFill>
          <a:ln>
            <a:solidFill>
              <a:schemeClr val="accent1">
                <a:shade val="50000"/>
                <a:alpha val="88000"/>
              </a:schemeClr>
            </a:solidFill>
          </a:ln>
          <a:effectLst>
            <a:outerShdw blurRad="50800" dist="50800" dir="5400000" algn="ctr" rotWithShape="0">
              <a:srgbClr val="000000">
                <a:alpha val="74000"/>
              </a:srgbClr>
            </a:outerShdw>
          </a:effectLst>
          <a:scene3d>
            <a:camera prst="orthographicFront">
              <a:rot lat="0" lon="21299999" rev="0"/>
            </a:camera>
            <a:lightRig rig="threePt" dir="t">
              <a:rot lat="0" lon="0" rev="1800000"/>
            </a:lightRig>
          </a:scene3d>
        </p:spPr>
        <p:style>
          <a:lnRef idx="2">
            <a:schemeClr val="accent1">
              <a:shade val="50000"/>
            </a:schemeClr>
          </a:lnRef>
          <a:fillRef idx="1">
            <a:schemeClr val="accent1"/>
          </a:fillRef>
          <a:effectRef idx="0">
            <a:schemeClr val="accent1"/>
          </a:effectRef>
          <a:fontRef idx="minor">
            <a:schemeClr val="lt1"/>
          </a:fontRef>
        </p:style>
        <p:txBody>
          <a:bodyPr rtlCol="1" anchor="ctr">
            <a:normAutofit lnSpcReduction="10000"/>
            <a:flatTx/>
          </a:bodyPr>
          <a:lstStyle/>
          <a:p>
            <a:pPr algn="ctr"/>
            <a:r>
              <a:rPr lang="fa-IR" dirty="0" smtClean="0">
                <a:solidFill>
                  <a:srgbClr val="FF0000"/>
                </a:solidFill>
                <a:cs typeface="B Jadid" pitchFamily="2" charset="-78"/>
              </a:rPr>
              <a:t>جستجو </a:t>
            </a:r>
            <a:r>
              <a:rPr lang="fa-IR" b="1" dirty="0" smtClean="0">
                <a:solidFill>
                  <a:srgbClr val="FF0000"/>
                </a:solidFill>
                <a:cs typeface="B Jadid" pitchFamily="2" charset="-78"/>
              </a:rPr>
              <a:t>در</a:t>
            </a:r>
            <a:r>
              <a:rPr lang="fa-IR" dirty="0" smtClean="0">
                <a:solidFill>
                  <a:srgbClr val="FF0000"/>
                </a:solidFill>
                <a:cs typeface="B Jadid" pitchFamily="2" charset="-78"/>
              </a:rPr>
              <a:t> ...</a:t>
            </a:r>
            <a:endParaRPr lang="fa-IR" dirty="0">
              <a:solidFill>
                <a:srgbClr val="FF0000"/>
              </a:solidFill>
              <a:cs typeface="B Jadid" pitchFamily="2" charset="-78"/>
            </a:endParaRPr>
          </a:p>
        </p:txBody>
      </p:sp>
    </p:spTree>
    <p:extLst>
      <p:ext uri="{BB962C8B-B14F-4D97-AF65-F5344CB8AC3E}">
        <p14:creationId xmlns:p14="http://schemas.microsoft.com/office/powerpoint/2010/main" val="72486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0" y="8057"/>
            <a:ext cx="8686800" cy="838200"/>
          </a:xfrm>
        </p:spPr>
        <p:txBody>
          <a:bodyPr/>
          <a:lstStyle/>
          <a:p>
            <a:pPr algn="ctr"/>
            <a:r>
              <a:rPr lang="fa-IR" dirty="0">
                <a:solidFill>
                  <a:srgbClr val="FF0000"/>
                </a:solidFill>
                <a:cs typeface="B Jadid" pitchFamily="2" charset="-78"/>
              </a:rPr>
              <a:t>نمونه جستجوی ساده</a:t>
            </a:r>
          </a:p>
        </p:txBody>
      </p:sp>
      <p:pic>
        <p:nvPicPr>
          <p:cNvPr id="5122" name="Picture 2" descr="F:\mohem\دکتر اسفندیاری\اسلاید پروکوئست\نمونه جستجوی ساده.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430" y="764704"/>
            <a:ext cx="9721080" cy="1015312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757550">
            <a:off x="-215539" y="1295329"/>
            <a:ext cx="1648458" cy="7920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r>
              <a:rPr lang="fa-IR" sz="1200" dirty="0" smtClean="0">
                <a:solidFill>
                  <a:srgbClr val="FF0000"/>
                </a:solidFill>
                <a:cs typeface="B Jadid" pitchFamily="2" charset="-78"/>
              </a:rPr>
              <a:t>نمونه جستجوی ساده</a:t>
            </a:r>
            <a:endParaRPr lang="fa-IR" sz="1200" dirty="0">
              <a:solidFill>
                <a:srgbClr val="FF0000"/>
              </a:solidFill>
              <a:cs typeface="B Jadid" pitchFamily="2" charset="-78"/>
            </a:endParaRPr>
          </a:p>
        </p:txBody>
      </p:sp>
      <p:sp>
        <p:nvSpPr>
          <p:cNvPr id="5" name="Explosion 1 4"/>
          <p:cNvSpPr/>
          <p:nvPr/>
        </p:nvSpPr>
        <p:spPr>
          <a:xfrm>
            <a:off x="1516233" y="2405099"/>
            <a:ext cx="357170" cy="27718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FF0000"/>
                </a:solidFill>
                <a:cs typeface="B Jadid" pitchFamily="2" charset="-78"/>
              </a:rPr>
              <a:t>1</a:t>
            </a:r>
          </a:p>
        </p:txBody>
      </p:sp>
      <p:sp>
        <p:nvSpPr>
          <p:cNvPr id="7" name="Explosion 1 6"/>
          <p:cNvSpPr/>
          <p:nvPr/>
        </p:nvSpPr>
        <p:spPr>
          <a:xfrm>
            <a:off x="2339752" y="2418908"/>
            <a:ext cx="357170" cy="49344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Jadid" pitchFamily="2" charset="-78"/>
              </a:rPr>
              <a:t>2</a:t>
            </a:r>
            <a:endParaRPr lang="fa-IR" dirty="0">
              <a:solidFill>
                <a:srgbClr val="FF0000"/>
              </a:solidFill>
              <a:cs typeface="B Jadid" pitchFamily="2" charset="-78"/>
            </a:endParaRPr>
          </a:p>
        </p:txBody>
      </p:sp>
      <p:sp>
        <p:nvSpPr>
          <p:cNvPr id="8" name="Explosion 1 7"/>
          <p:cNvSpPr/>
          <p:nvPr/>
        </p:nvSpPr>
        <p:spPr>
          <a:xfrm>
            <a:off x="251520" y="2635168"/>
            <a:ext cx="357170" cy="43954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Jadid" pitchFamily="2" charset="-78"/>
              </a:rPr>
              <a:t>3</a:t>
            </a:r>
            <a:endParaRPr lang="fa-IR" dirty="0">
              <a:solidFill>
                <a:srgbClr val="FF0000"/>
              </a:solidFill>
              <a:cs typeface="B Jadid" pitchFamily="2" charset="-78"/>
            </a:endParaRPr>
          </a:p>
        </p:txBody>
      </p:sp>
      <p:sp>
        <p:nvSpPr>
          <p:cNvPr id="9" name="Explosion 1 8"/>
          <p:cNvSpPr/>
          <p:nvPr/>
        </p:nvSpPr>
        <p:spPr>
          <a:xfrm>
            <a:off x="251520" y="3212976"/>
            <a:ext cx="357170" cy="50405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Jadid" pitchFamily="2" charset="-78"/>
              </a:rPr>
              <a:t>4</a:t>
            </a:r>
            <a:endParaRPr lang="fa-IR" dirty="0">
              <a:solidFill>
                <a:srgbClr val="FF0000"/>
              </a:solidFill>
              <a:cs typeface="B Jadid" pitchFamily="2" charset="-78"/>
            </a:endParaRPr>
          </a:p>
        </p:txBody>
      </p:sp>
      <p:sp>
        <p:nvSpPr>
          <p:cNvPr id="10" name="Explosion 1 9"/>
          <p:cNvSpPr/>
          <p:nvPr/>
        </p:nvSpPr>
        <p:spPr>
          <a:xfrm>
            <a:off x="5652737" y="3187824"/>
            <a:ext cx="357170" cy="52920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rPr>
              <a:t>5</a:t>
            </a:r>
            <a:endParaRPr lang="fa-IR" dirty="0">
              <a:solidFill>
                <a:srgbClr val="FF0000"/>
              </a:solidFill>
            </a:endParaRPr>
          </a:p>
        </p:txBody>
      </p:sp>
      <p:sp>
        <p:nvSpPr>
          <p:cNvPr id="11" name="Explosion 1 10"/>
          <p:cNvSpPr/>
          <p:nvPr/>
        </p:nvSpPr>
        <p:spPr>
          <a:xfrm>
            <a:off x="6523929" y="3364060"/>
            <a:ext cx="357170" cy="39063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rPr>
              <a:t>6</a:t>
            </a:r>
            <a:endParaRPr lang="fa-IR" dirty="0">
              <a:solidFill>
                <a:srgbClr val="FF0000"/>
              </a:solidFill>
            </a:endParaRPr>
          </a:p>
        </p:txBody>
      </p:sp>
      <p:sp>
        <p:nvSpPr>
          <p:cNvPr id="12" name="Explosion 1 11"/>
          <p:cNvSpPr/>
          <p:nvPr/>
        </p:nvSpPr>
        <p:spPr>
          <a:xfrm>
            <a:off x="7561020" y="3251034"/>
            <a:ext cx="357170" cy="42794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rPr>
              <a:t>7</a:t>
            </a:r>
            <a:endParaRPr lang="fa-IR" dirty="0">
              <a:solidFill>
                <a:srgbClr val="FF0000"/>
              </a:solidFill>
            </a:endParaRPr>
          </a:p>
        </p:txBody>
      </p:sp>
    </p:spTree>
    <p:extLst>
      <p:ext uri="{BB962C8B-B14F-4D97-AF65-F5344CB8AC3E}">
        <p14:creationId xmlns:p14="http://schemas.microsoft.com/office/powerpoint/2010/main" val="299271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90"/>
                                          </p:val>
                                        </p:tav>
                                        <p:tav tm="100000">
                                          <p:val>
                                            <p:fltVal val="0"/>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normAutofit fontScale="90000"/>
          </a:bodyPr>
          <a:lstStyle/>
          <a:p>
            <a:pPr algn="ctr"/>
            <a:r>
              <a:rPr lang="fa-IR" dirty="0" smtClean="0">
                <a:solidFill>
                  <a:srgbClr val="FF0000"/>
                </a:solidFill>
                <a:cs typeface="B Jadid" pitchFamily="2" charset="-78"/>
              </a:rPr>
              <a:t>جستجو بر اساس موضوعات کلی</a:t>
            </a:r>
            <a:endParaRPr lang="fa-IR" dirty="0">
              <a:solidFill>
                <a:srgbClr val="FF0000"/>
              </a:solidFill>
              <a:cs typeface="B Jadid" pitchFamily="2" charset="-78"/>
            </a:endParaRPr>
          </a:p>
        </p:txBody>
      </p:sp>
      <p:pic>
        <p:nvPicPr>
          <p:cNvPr id="32770" name="Picture 2" descr="F:\mohem\دکتر اسفندیاری\اسلاید پروکوئست\جستجوی موضوعی.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620688"/>
            <a:ext cx="10297144" cy="9937104"/>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757550">
            <a:off x="-17999" y="4200184"/>
            <a:ext cx="1423972" cy="7920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r>
              <a:rPr lang="fa-IR" sz="1200" dirty="0" smtClean="0">
                <a:solidFill>
                  <a:srgbClr val="FF0000"/>
                </a:solidFill>
                <a:cs typeface="B Jadid" pitchFamily="2" charset="-78"/>
              </a:rPr>
              <a:t>جستجوی موضوعی</a:t>
            </a:r>
            <a:endParaRPr lang="fa-IR" sz="1200" dirty="0">
              <a:solidFill>
                <a:srgbClr val="FF0000"/>
              </a:solidFill>
              <a:cs typeface="B Jadid" pitchFamily="2" charset="-78"/>
            </a:endParaRPr>
          </a:p>
        </p:txBody>
      </p:sp>
    </p:spTree>
    <p:extLst>
      <p:ext uri="{BB962C8B-B14F-4D97-AF65-F5344CB8AC3E}">
        <p14:creationId xmlns:p14="http://schemas.microsoft.com/office/powerpoint/2010/main" val="24642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997"/>
            <a:ext cx="8686800" cy="838200"/>
          </a:xfrm>
        </p:spPr>
        <p:txBody>
          <a:bodyPr/>
          <a:lstStyle/>
          <a:p>
            <a:pPr algn="ctr"/>
            <a:r>
              <a:rPr lang="fa-IR" dirty="0" smtClean="0">
                <a:solidFill>
                  <a:srgbClr val="FF0000"/>
                </a:solidFill>
                <a:cs typeface="B Jadid" pitchFamily="2" charset="-78"/>
              </a:rPr>
              <a:t>جستجو در بایگاه های اطلاعاتی</a:t>
            </a:r>
            <a:endParaRPr lang="fa-IR" dirty="0">
              <a:solidFill>
                <a:srgbClr val="FF0000"/>
              </a:solidFill>
              <a:cs typeface="B Jadid" pitchFamily="2" charset="-78"/>
            </a:endParaRPr>
          </a:p>
        </p:txBody>
      </p:sp>
      <p:pic>
        <p:nvPicPr>
          <p:cNvPr id="6146" name="Picture 2" descr="F:\mohem\دکتر اسفندیاری\اسلاید پروکوئست\جستجو در 6 پایگاه.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00608" y="764704"/>
            <a:ext cx="11233248" cy="885698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2238388">
            <a:off x="3005630" y="1353463"/>
            <a:ext cx="1648458" cy="7920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r>
              <a:rPr lang="fa-IR" sz="1200" dirty="0" smtClean="0">
                <a:solidFill>
                  <a:srgbClr val="FF0000"/>
                </a:solidFill>
                <a:cs typeface="B Jadid" pitchFamily="2" charset="-78"/>
              </a:rPr>
              <a:t>پایگاه های اطلاعاتی</a:t>
            </a:r>
            <a:endParaRPr lang="fa-IR" sz="1200" dirty="0">
              <a:solidFill>
                <a:srgbClr val="FF0000"/>
              </a:solidFill>
              <a:cs typeface="B Jadid" pitchFamily="2" charset="-78"/>
            </a:endParaRPr>
          </a:p>
        </p:txBody>
      </p:sp>
    </p:spTree>
    <p:extLst>
      <p:ext uri="{BB962C8B-B14F-4D97-AF65-F5344CB8AC3E}">
        <p14:creationId xmlns:p14="http://schemas.microsoft.com/office/powerpoint/2010/main" val="29165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64" y="24980"/>
            <a:ext cx="8686800" cy="595708"/>
          </a:xfrm>
        </p:spPr>
        <p:txBody>
          <a:bodyPr>
            <a:normAutofit fontScale="90000"/>
          </a:bodyPr>
          <a:lstStyle/>
          <a:p>
            <a:pPr algn="ctr"/>
            <a:r>
              <a:rPr lang="fa-IR" dirty="0" smtClean="0">
                <a:solidFill>
                  <a:srgbClr val="FF0000"/>
                </a:solidFill>
                <a:cs typeface="B Jadid" pitchFamily="2" charset="-78"/>
              </a:rPr>
              <a:t>نمونه جستجوی پیشرفته</a:t>
            </a:r>
            <a:endParaRPr lang="fa-IR" dirty="0">
              <a:solidFill>
                <a:srgbClr val="FF0000"/>
              </a:solidFill>
              <a:cs typeface="B Jadid" pitchFamily="2" charset="-78"/>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620688"/>
            <a:ext cx="1014632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3056420">
            <a:off x="-173315" y="322463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14629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686800" cy="838200"/>
          </a:xfrm>
        </p:spPr>
        <p:txBody>
          <a:bodyPr/>
          <a:lstStyle/>
          <a:p>
            <a:pPr algn="ctr"/>
            <a:r>
              <a:rPr lang="fa-IR" dirty="0" smtClean="0">
                <a:solidFill>
                  <a:srgbClr val="FF0000"/>
                </a:solidFill>
                <a:cs typeface="B Jadid" pitchFamily="2" charset="-78"/>
              </a:rPr>
              <a:t>ادامه صفحه جستجوی پیشرفته</a:t>
            </a:r>
            <a:endParaRPr lang="fa-IR" dirty="0">
              <a:solidFill>
                <a:srgbClr val="FF0000"/>
              </a:solidFill>
              <a:cs typeface="B Jadid" pitchFamily="2" charset="-78"/>
            </a:endParaRPr>
          </a:p>
        </p:txBody>
      </p:sp>
      <p:sp>
        <p:nvSpPr>
          <p:cNvPr id="3" name="Content Placeholder 2"/>
          <p:cNvSpPr>
            <a:spLocks noGrp="1"/>
          </p:cNvSpPr>
          <p:nvPr>
            <p:ph idx="1"/>
          </p:nvPr>
        </p:nvSpPr>
        <p:spPr/>
        <p:txBody>
          <a:bodyPr/>
          <a:lstStyle/>
          <a:p>
            <a:endParaRPr lang="fa-I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836712"/>
            <a:ext cx="10873208" cy="7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364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pPr algn="ctr"/>
            <a:r>
              <a:rPr lang="fa-IR" dirty="0">
                <a:solidFill>
                  <a:srgbClr val="FF0000"/>
                </a:solidFill>
                <a:cs typeface="B Jadid" pitchFamily="2" charset="-78"/>
              </a:rPr>
              <a:t>اضافه و کم کردن ردیف جستجو</a:t>
            </a:r>
          </a:p>
        </p:txBody>
      </p:sp>
      <p:pic>
        <p:nvPicPr>
          <p:cNvPr id="16386" name="Picture 2" descr="F:\mohem\دکتر اسفندیاری\اسلاید پروکوئست\اضافه و کم کردن ردیف جستجو.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4544" y="764704"/>
            <a:ext cx="10297144" cy="885698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757550">
            <a:off x="-350554" y="3878487"/>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Tree>
    <p:extLst>
      <p:ext uri="{BB962C8B-B14F-4D97-AF65-F5344CB8AC3E}">
        <p14:creationId xmlns:p14="http://schemas.microsoft.com/office/powerpoint/2010/main" val="14501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686800" cy="764704"/>
          </a:xfrm>
        </p:spPr>
        <p:txBody>
          <a:bodyPr>
            <a:normAutofit fontScale="90000"/>
          </a:bodyPr>
          <a:lstStyle/>
          <a:p>
            <a:pPr algn="ctr"/>
            <a:r>
              <a:rPr lang="fa-IR" dirty="0" smtClean="0">
                <a:solidFill>
                  <a:srgbClr val="FF0000"/>
                </a:solidFill>
                <a:cs typeface="B Jadid" pitchFamily="2" charset="-78"/>
              </a:rPr>
              <a:t>جستجوهای مرتبط</a:t>
            </a:r>
            <a:endParaRPr lang="fa-IR" dirty="0">
              <a:solidFill>
                <a:srgbClr val="FF0000"/>
              </a:solidFill>
              <a:cs typeface="B Jadid" pitchFamily="2" charset="-78"/>
            </a:endParaRPr>
          </a:p>
        </p:txBody>
      </p:sp>
      <p:pic>
        <p:nvPicPr>
          <p:cNvPr id="9218" name="Picture 2" descr="F:\mohem\دکتر اسفندیاری\اسلاید پروکوئست\جستجوهای مرتبط.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576" y="692696"/>
            <a:ext cx="10369151" cy="9289032"/>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8408895">
            <a:off x="524705" y="1803977"/>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Tree>
    <p:extLst>
      <p:ext uri="{BB962C8B-B14F-4D97-AF65-F5344CB8AC3E}">
        <p14:creationId xmlns:p14="http://schemas.microsoft.com/office/powerpoint/2010/main" val="17281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628800"/>
            <a:ext cx="6696744" cy="3990836"/>
          </a:xfrm>
          <a:prstGeom prst="rect">
            <a:avLst/>
          </a:prstGeom>
          <a:noFill/>
        </p:spPr>
        <p:txBody>
          <a:bodyPr wrap="square" rtlCol="1">
            <a:spAutoFit/>
          </a:bodyPr>
          <a:lstStyle/>
          <a:p>
            <a:pPr algn="ctr"/>
            <a:r>
              <a:rPr lang="fa-IR" sz="4400" dirty="0" smtClean="0">
                <a:cs typeface="Badr" panose="00000400000000000000" pitchFamily="2" charset="-78"/>
              </a:rPr>
              <a:t>راهنمای استفاده از پایگاه اطلاعاتی </a:t>
            </a:r>
            <a:r>
              <a:rPr lang="en-US" sz="4400" dirty="0" err="1" smtClean="0">
                <a:cs typeface="Badr" panose="00000400000000000000" pitchFamily="2" charset="-78"/>
              </a:rPr>
              <a:t>Proquest</a:t>
            </a:r>
            <a:endParaRPr lang="en-US" sz="2000" dirty="0" smtClean="0">
              <a:cs typeface="Badr" panose="00000400000000000000" pitchFamily="2" charset="-78"/>
            </a:endParaRPr>
          </a:p>
          <a:p>
            <a:pPr algn="ctr"/>
            <a:endParaRPr lang="en-US" sz="4400" baseline="-25000" dirty="0" smtClean="0">
              <a:cs typeface="Badr" panose="00000400000000000000" pitchFamily="2" charset="-78"/>
            </a:endParaRPr>
          </a:p>
          <a:p>
            <a:pPr algn="ctr"/>
            <a:r>
              <a:rPr lang="fa-IR" sz="4000" dirty="0" smtClean="0">
                <a:cs typeface="Badr" panose="00000400000000000000" pitchFamily="2" charset="-78"/>
              </a:rPr>
              <a:t>طاهره حسینی فر</a:t>
            </a:r>
          </a:p>
          <a:p>
            <a:pPr algn="ctr"/>
            <a:r>
              <a:rPr lang="fa-IR" sz="2400" dirty="0" smtClean="0">
                <a:cs typeface="Badr" panose="00000400000000000000" pitchFamily="2" charset="-78"/>
              </a:rPr>
              <a:t>کارشناسی ارشد کتابداری و اطلاع رسانی</a:t>
            </a:r>
          </a:p>
          <a:p>
            <a:pPr algn="ctr"/>
            <a:r>
              <a:rPr lang="fa-IR" sz="2400" dirty="0" smtClean="0">
                <a:cs typeface="Badr" panose="00000400000000000000" pitchFamily="2" charset="-78"/>
              </a:rPr>
              <a:t>دانشگاه علوم پزشکی کرمانشاه</a:t>
            </a:r>
          </a:p>
          <a:p>
            <a:pPr algn="ctr"/>
            <a:r>
              <a:rPr lang="fa-IR" sz="2400" dirty="0" smtClean="0">
                <a:cs typeface="Badr" panose="00000400000000000000" pitchFamily="2" charset="-78"/>
              </a:rPr>
              <a:t>دانشکده بهداشت</a:t>
            </a:r>
          </a:p>
          <a:p>
            <a:pPr algn="ctr"/>
            <a:r>
              <a:rPr lang="fa-IR" sz="2400" dirty="0" smtClean="0"/>
              <a:t>1397</a:t>
            </a:r>
            <a:endParaRPr lang="fa-IR"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197" y="548680"/>
            <a:ext cx="1800200" cy="2160240"/>
          </a:xfrm>
          <a:prstGeom prst="rect">
            <a:avLst/>
          </a:prstGeom>
        </p:spPr>
      </p:pic>
    </p:spTree>
    <p:extLst>
      <p:ext uri="{BB962C8B-B14F-4D97-AF65-F5344CB8AC3E}">
        <p14:creationId xmlns:p14="http://schemas.microsoft.com/office/powerpoint/2010/main" val="119959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108" y="0"/>
            <a:ext cx="8305800" cy="1143000"/>
          </a:xfrm>
        </p:spPr>
        <p:txBody>
          <a:bodyPr/>
          <a:lstStyle/>
          <a:p>
            <a:pPr algn="ctr"/>
            <a:r>
              <a:rPr lang="fa-IR" dirty="0" smtClean="0">
                <a:solidFill>
                  <a:srgbClr val="FF0000"/>
                </a:solidFill>
                <a:cs typeface="B Jadid" pitchFamily="2" charset="-78"/>
              </a:rPr>
              <a:t>محدود کردن نتایج جستجو به:</a:t>
            </a:r>
            <a:endParaRPr lang="fa-IR" dirty="0">
              <a:solidFill>
                <a:srgbClr val="FF0000"/>
              </a:solidFill>
              <a:cs typeface="B Jadid" pitchFamily="2" charset="-78"/>
            </a:endParaRPr>
          </a:p>
        </p:txBody>
      </p:sp>
      <p:sp>
        <p:nvSpPr>
          <p:cNvPr id="5" name="Rectangle 4"/>
          <p:cNvSpPr/>
          <p:nvPr/>
        </p:nvSpPr>
        <p:spPr>
          <a:xfrm>
            <a:off x="251520" y="1556792"/>
            <a:ext cx="8784976" cy="3785652"/>
          </a:xfrm>
          <a:prstGeom prst="rect">
            <a:avLst/>
          </a:prstGeom>
        </p:spPr>
        <p:txBody>
          <a:bodyPr wrap="square">
            <a:spAutoFit/>
          </a:bodyPr>
          <a:lstStyle/>
          <a:p>
            <a:pPr marL="342900" indent="-342900">
              <a:lnSpc>
                <a:spcPct val="200000"/>
              </a:lnSpc>
              <a:buAutoNum type="arabicPeriod"/>
            </a:pPr>
            <a:r>
              <a:rPr lang="fa-IR" sz="2400" dirty="0" smtClean="0">
                <a:solidFill>
                  <a:srgbClr val="92D050"/>
                </a:solidFill>
                <a:cs typeface="B Jadid" pitchFamily="2" charset="-78"/>
              </a:rPr>
              <a:t>متن کامل یا چکیده                             </a:t>
            </a:r>
            <a:r>
              <a:rPr lang="en-US" sz="2400" dirty="0" smtClean="0">
                <a:solidFill>
                  <a:srgbClr val="92D050"/>
                </a:solidFill>
                <a:effectLst/>
                <a:cs typeface="B Jadid" pitchFamily="2" charset="-78"/>
              </a:rPr>
              <a:t> </a:t>
            </a:r>
            <a:r>
              <a:rPr lang="en-US" sz="2400" b="1" dirty="0" smtClean="0">
                <a:solidFill>
                  <a:srgbClr val="92D050"/>
                </a:solidFill>
                <a:effectLst/>
                <a:latin typeface="Arial Black" pitchFamily="34" charset="0"/>
                <a:cs typeface="B Jadid" pitchFamily="2" charset="-78"/>
              </a:rPr>
              <a:t>Full text</a:t>
            </a:r>
            <a:r>
              <a:rPr lang="en-US" sz="2400" dirty="0" smtClean="0">
                <a:solidFill>
                  <a:srgbClr val="92D050"/>
                </a:solidFill>
                <a:effectLst/>
                <a:latin typeface="Arial Black" pitchFamily="34" charset="0"/>
                <a:cs typeface="B Jadid" pitchFamily="2" charset="-78"/>
              </a:rPr>
              <a:t> or abstract</a:t>
            </a:r>
            <a:r>
              <a:rPr lang="en-US" sz="2400" dirty="0" smtClean="0">
                <a:solidFill>
                  <a:srgbClr val="92D050"/>
                </a:solidFill>
                <a:effectLst/>
                <a:cs typeface="B Jadid" pitchFamily="2" charset="-78"/>
              </a:rPr>
              <a:t>. </a:t>
            </a:r>
            <a:endParaRPr lang="fa-IR" sz="2400" dirty="0" smtClean="0">
              <a:solidFill>
                <a:srgbClr val="92D050"/>
              </a:solidFill>
              <a:effectLst/>
              <a:cs typeface="B Jadid" pitchFamily="2" charset="-78"/>
            </a:endParaRPr>
          </a:p>
          <a:p>
            <a:pPr marL="342900" indent="-342900">
              <a:lnSpc>
                <a:spcPct val="200000"/>
              </a:lnSpc>
              <a:buAutoNum type="arabicPeriod"/>
            </a:pPr>
            <a:r>
              <a:rPr lang="fa-IR" sz="2400" dirty="0" smtClean="0">
                <a:solidFill>
                  <a:srgbClr val="92D050"/>
                </a:solidFill>
                <a:cs typeface="B Jadid" pitchFamily="2" charset="-78"/>
              </a:rPr>
              <a:t>مجلات تحقیقی و دانشگاهی و </a:t>
            </a:r>
            <a:r>
              <a:rPr lang="fa-IR" sz="2400" b="1" dirty="0">
                <a:solidFill>
                  <a:srgbClr val="92D050"/>
                </a:solidFill>
                <a:latin typeface="Arial Black" pitchFamily="34" charset="0"/>
                <a:cs typeface="B Jadid" pitchFamily="2" charset="-78"/>
              </a:rPr>
              <a:t>...        </a:t>
            </a:r>
            <a:r>
              <a:rPr lang="fa-IR" sz="2400" b="1" dirty="0" smtClean="0">
                <a:solidFill>
                  <a:srgbClr val="92D050"/>
                </a:solidFill>
                <a:latin typeface="Arial Black" pitchFamily="34" charset="0"/>
                <a:cs typeface="B Jadid" pitchFamily="2" charset="-78"/>
              </a:rPr>
              <a:t>       </a:t>
            </a:r>
            <a:r>
              <a:rPr lang="en-US" sz="2400" b="1" dirty="0" smtClean="0">
                <a:solidFill>
                  <a:srgbClr val="92D050"/>
                </a:solidFill>
                <a:latin typeface="Arial Black" pitchFamily="34" charset="0"/>
                <a:cs typeface="B Jadid" pitchFamily="2" charset="-78"/>
              </a:rPr>
              <a:t> </a:t>
            </a:r>
            <a:r>
              <a:rPr lang="en-US" sz="2400" b="1" dirty="0">
                <a:solidFill>
                  <a:srgbClr val="92D050"/>
                </a:solidFill>
                <a:latin typeface="Arial Black" pitchFamily="34" charset="0"/>
                <a:cs typeface="B Jadid" pitchFamily="2" charset="-78"/>
              </a:rPr>
              <a:t>Scholarly journals </a:t>
            </a:r>
            <a:endParaRPr lang="fa-IR" sz="2400" b="1" dirty="0">
              <a:solidFill>
                <a:srgbClr val="92D050"/>
              </a:solidFill>
              <a:latin typeface="Arial Black" pitchFamily="34" charset="0"/>
              <a:cs typeface="B Jadid" pitchFamily="2" charset="-78"/>
            </a:endParaRPr>
          </a:p>
          <a:p>
            <a:pPr marL="342900" indent="-342900">
              <a:lnSpc>
                <a:spcPct val="200000"/>
              </a:lnSpc>
              <a:buAutoNum type="arabicPeriod"/>
            </a:pPr>
            <a:r>
              <a:rPr lang="fa-IR" sz="2400" dirty="0" smtClean="0">
                <a:solidFill>
                  <a:srgbClr val="92D050"/>
                </a:solidFill>
                <a:cs typeface="B Jadid" pitchFamily="2" charset="-78"/>
              </a:rPr>
              <a:t>تاریخ </a:t>
            </a:r>
            <a:r>
              <a:rPr lang="fa-IR" sz="2400" b="1" dirty="0">
                <a:solidFill>
                  <a:srgbClr val="92D050"/>
                </a:solidFill>
                <a:latin typeface="Arial Black" pitchFamily="34" charset="0"/>
                <a:cs typeface="B Jadid" pitchFamily="2" charset="-78"/>
              </a:rPr>
              <a:t>انتشار                                                  </a:t>
            </a:r>
            <a:r>
              <a:rPr lang="en-US" sz="2400" b="1" dirty="0">
                <a:solidFill>
                  <a:srgbClr val="92D050"/>
                </a:solidFill>
                <a:latin typeface="Arial Black" pitchFamily="34" charset="0"/>
                <a:cs typeface="B Jadid" pitchFamily="2" charset="-78"/>
              </a:rPr>
              <a:t>Publication date</a:t>
            </a:r>
            <a:endParaRPr lang="fa-IR" sz="2400" b="1" dirty="0">
              <a:solidFill>
                <a:srgbClr val="92D050"/>
              </a:solidFill>
              <a:latin typeface="Arial Black" pitchFamily="34" charset="0"/>
              <a:cs typeface="B Jadid" pitchFamily="2" charset="-78"/>
            </a:endParaRPr>
          </a:p>
          <a:p>
            <a:pPr marL="342900" indent="-342900">
              <a:lnSpc>
                <a:spcPct val="200000"/>
              </a:lnSpc>
              <a:buAutoNum type="arabicPeriod"/>
            </a:pPr>
            <a:r>
              <a:rPr lang="fa-IR" sz="2400" dirty="0" smtClean="0">
                <a:solidFill>
                  <a:srgbClr val="92D050"/>
                </a:solidFill>
                <a:effectLst/>
                <a:cs typeface="B Jadid" pitchFamily="2" charset="-78"/>
              </a:rPr>
              <a:t>نوع منابع مانند: کتاب ،مجلات ، گزارشها و ...</a:t>
            </a:r>
            <a:r>
              <a:rPr lang="en-US" sz="2400" b="1" dirty="0">
                <a:solidFill>
                  <a:srgbClr val="92D050"/>
                </a:solidFill>
                <a:latin typeface="Arial Black" pitchFamily="34" charset="0"/>
                <a:cs typeface="B Jadid" pitchFamily="2" charset="-78"/>
              </a:rPr>
              <a:t> Source type        </a:t>
            </a:r>
            <a:endParaRPr lang="fa-IR" sz="2400" b="1" dirty="0">
              <a:solidFill>
                <a:srgbClr val="92D050"/>
              </a:solidFill>
              <a:latin typeface="Arial Black" pitchFamily="34" charset="0"/>
              <a:cs typeface="B Jadid" pitchFamily="2" charset="-78"/>
            </a:endParaRPr>
          </a:p>
          <a:p>
            <a:pPr marL="342900" indent="-342900">
              <a:lnSpc>
                <a:spcPct val="200000"/>
              </a:lnSpc>
              <a:buAutoNum type="arabicPeriod"/>
            </a:pPr>
            <a:r>
              <a:rPr lang="fa-IR" sz="2400" dirty="0" smtClean="0">
                <a:solidFill>
                  <a:srgbClr val="92D050"/>
                </a:solidFill>
                <a:effectLst/>
                <a:cs typeface="B Jadid" pitchFamily="2" charset="-78"/>
              </a:rPr>
              <a:t>زبان </a:t>
            </a:r>
            <a:r>
              <a:rPr lang="en-US" sz="2400" b="1" dirty="0">
                <a:solidFill>
                  <a:srgbClr val="92D050"/>
                </a:solidFill>
                <a:latin typeface="Arial Black" pitchFamily="34" charset="0"/>
                <a:cs typeface="B Jadid" pitchFamily="2" charset="-78"/>
              </a:rPr>
              <a:t>Language                       </a:t>
            </a:r>
            <a:r>
              <a:rPr lang="en-US" sz="2400" b="1" dirty="0" smtClean="0">
                <a:solidFill>
                  <a:srgbClr val="92D050"/>
                </a:solidFill>
                <a:latin typeface="Arial Black" pitchFamily="34" charset="0"/>
                <a:cs typeface="B Jadid" pitchFamily="2" charset="-78"/>
              </a:rPr>
              <a:t>                                </a:t>
            </a:r>
            <a:endParaRPr lang="en-US" sz="2400" b="1" dirty="0">
              <a:solidFill>
                <a:srgbClr val="92D050"/>
              </a:solidFill>
              <a:latin typeface="Arial Black" pitchFamily="34" charset="0"/>
              <a:cs typeface="B Jadid" pitchFamily="2" charset="-78"/>
            </a:endParaRPr>
          </a:p>
        </p:txBody>
      </p:sp>
    </p:spTree>
    <p:extLst>
      <p:ext uri="{BB962C8B-B14F-4D97-AF65-F5344CB8AC3E}">
        <p14:creationId xmlns:p14="http://schemas.microsoft.com/office/powerpoint/2010/main" val="19661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normAutofit fontScale="90000"/>
          </a:bodyPr>
          <a:lstStyle/>
          <a:p>
            <a:pPr algn="ctr"/>
            <a:r>
              <a:rPr lang="fa-IR" dirty="0">
                <a:solidFill>
                  <a:srgbClr val="FF0000"/>
                </a:solidFill>
                <a:cs typeface="B Jadid" pitchFamily="2" charset="-78"/>
              </a:rPr>
              <a:t>چیدن نتایج بر اساس</a:t>
            </a:r>
          </a:p>
        </p:txBody>
      </p:sp>
      <p:pic>
        <p:nvPicPr>
          <p:cNvPr id="17410" name="Picture 2" descr="F:\mohem\دکتر اسفندیاری\اسلاید پروکوئست\چیدن نتایج بر اساس.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40568" y="764704"/>
            <a:ext cx="10369152" cy="871296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8919789">
            <a:off x="7375224" y="1048570"/>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Tree>
    <p:extLst>
      <p:ext uri="{BB962C8B-B14F-4D97-AF65-F5344CB8AC3E}">
        <p14:creationId xmlns:p14="http://schemas.microsoft.com/office/powerpoint/2010/main" val="190482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normAutofit fontScale="90000"/>
          </a:bodyPr>
          <a:lstStyle/>
          <a:p>
            <a:pPr algn="ctr"/>
            <a:r>
              <a:rPr lang="fa-IR" dirty="0">
                <a:solidFill>
                  <a:srgbClr val="FF0000"/>
                </a:solidFill>
                <a:cs typeface="B Jadid" pitchFamily="2" charset="-78"/>
              </a:rPr>
              <a:t>ذخیره نتایج جستجو</a:t>
            </a:r>
          </a:p>
        </p:txBody>
      </p:sp>
      <p:pic>
        <p:nvPicPr>
          <p:cNvPr id="22530" name="Picture 2" descr="F:\mohem\دکتر اسفندیاری\اسلاید پروکوئست\ذخیره نتایج جستجو.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2536" y="692696"/>
            <a:ext cx="9937104" cy="8928992"/>
          </a:xfrm>
          <a:prstGeom prst="rect">
            <a:avLst/>
          </a:prstGeom>
          <a:solidFill>
            <a:srgbClr val="92D050">
              <a:alpha val="73000"/>
            </a:srgbClr>
          </a:solidFill>
        </p:spPr>
      </p:pic>
      <p:sp>
        <p:nvSpPr>
          <p:cNvPr id="6" name="Right Arrow 5"/>
          <p:cNvSpPr/>
          <p:nvPr/>
        </p:nvSpPr>
        <p:spPr>
          <a:xfrm rot="13510400">
            <a:off x="7569337" y="1223580"/>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Tree>
    <p:extLst>
      <p:ext uri="{BB962C8B-B14F-4D97-AF65-F5344CB8AC3E}">
        <p14:creationId xmlns:p14="http://schemas.microsoft.com/office/powerpoint/2010/main" val="97888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normAutofit fontScale="90000"/>
          </a:bodyPr>
          <a:lstStyle/>
          <a:p>
            <a:pPr algn="ctr"/>
            <a:r>
              <a:rPr lang="fa-IR" dirty="0" smtClean="0">
                <a:solidFill>
                  <a:srgbClr val="FF0000"/>
                </a:solidFill>
                <a:cs typeface="B Jadid" pitchFamily="2" charset="-78"/>
              </a:rPr>
              <a:t>شکل های </a:t>
            </a:r>
            <a:r>
              <a:rPr lang="fa-IR" dirty="0">
                <a:solidFill>
                  <a:srgbClr val="FF0000"/>
                </a:solidFill>
                <a:cs typeface="B Jadid" pitchFamily="2" charset="-78"/>
              </a:rPr>
              <a:t>ذخیره</a:t>
            </a:r>
          </a:p>
        </p:txBody>
      </p:sp>
      <p:pic>
        <p:nvPicPr>
          <p:cNvPr id="23554" name="Picture 2" descr="F:\mohem\دکتر اسفندیاری\اسلاید پروکوئست\شکلهای ذخیره.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56592" y="764704"/>
            <a:ext cx="10369152" cy="878497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9902338">
            <a:off x="6351949" y="844573"/>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Tree>
    <p:extLst>
      <p:ext uri="{BB962C8B-B14F-4D97-AF65-F5344CB8AC3E}">
        <p14:creationId xmlns:p14="http://schemas.microsoft.com/office/powerpoint/2010/main" val="2179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743"/>
            <a:ext cx="8229600" cy="760961"/>
          </a:xfrm>
        </p:spPr>
        <p:txBody>
          <a:bodyPr>
            <a:normAutofit fontScale="90000"/>
          </a:bodyPr>
          <a:lstStyle/>
          <a:p>
            <a:pPr algn="ctr"/>
            <a:r>
              <a:rPr lang="fa-IR" dirty="0" smtClean="0">
                <a:solidFill>
                  <a:srgbClr val="FF0000"/>
                </a:solidFill>
                <a:cs typeface="B Jadid" pitchFamily="2" charset="-78"/>
              </a:rPr>
              <a:t>پالایش نتایج</a:t>
            </a:r>
            <a:endParaRPr lang="fa-IR" dirty="0">
              <a:solidFill>
                <a:srgbClr val="FF0000"/>
              </a:solidFill>
              <a:cs typeface="B Jadid" pitchFamily="2" charset="-78"/>
            </a:endParaRPr>
          </a:p>
        </p:txBody>
      </p:sp>
      <p:pic>
        <p:nvPicPr>
          <p:cNvPr id="15362" name="Picture 2" descr="F:\mohem\دکتر اسفندیاری\اسلاید پروکوئست\پالایش نتایج.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4544" y="764704"/>
            <a:ext cx="10369152" cy="885698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9090446">
            <a:off x="7569337" y="1223580"/>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Tree>
    <p:extLst>
      <p:ext uri="{BB962C8B-B14F-4D97-AF65-F5344CB8AC3E}">
        <p14:creationId xmlns:p14="http://schemas.microsoft.com/office/powerpoint/2010/main" val="1081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normAutofit fontScale="90000"/>
          </a:bodyPr>
          <a:lstStyle/>
          <a:p>
            <a:pPr algn="ctr"/>
            <a:r>
              <a:rPr lang="fa-IR" dirty="0">
                <a:solidFill>
                  <a:srgbClr val="FF0000"/>
                </a:solidFill>
                <a:cs typeface="B Jadid" pitchFamily="2" charset="-78"/>
              </a:rPr>
              <a:t>ترجمه چکیده به </a:t>
            </a:r>
            <a:r>
              <a:rPr lang="fa-IR" dirty="0" smtClean="0">
                <a:solidFill>
                  <a:srgbClr val="FF0000"/>
                </a:solidFill>
                <a:cs typeface="B Jadid" pitchFamily="2" charset="-78"/>
              </a:rPr>
              <a:t>زبانهای....</a:t>
            </a:r>
            <a:endParaRPr lang="fa-IR" dirty="0">
              <a:solidFill>
                <a:srgbClr val="FF0000"/>
              </a:solidFill>
              <a:cs typeface="B Jadid" pitchFamily="2" charset="-78"/>
            </a:endParaRPr>
          </a:p>
        </p:txBody>
      </p:sp>
      <p:pic>
        <p:nvPicPr>
          <p:cNvPr id="18434" name="Picture 2" descr="F:\mohem\دکتر اسفندیاری\اسلاید پروکوئست\ترجمه چکیده به زبانهای.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6552" y="692696"/>
            <a:ext cx="10297144" cy="892899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2980912">
            <a:off x="3922034" y="3643475"/>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Tree>
    <p:extLst>
      <p:ext uri="{BB962C8B-B14F-4D97-AF65-F5344CB8AC3E}">
        <p14:creationId xmlns:p14="http://schemas.microsoft.com/office/powerpoint/2010/main" val="174775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650"/>
            <a:ext cx="8229600" cy="827062"/>
          </a:xfrm>
        </p:spPr>
        <p:txBody>
          <a:bodyPr/>
          <a:lstStyle/>
          <a:p>
            <a:pPr algn="ctr"/>
            <a:r>
              <a:rPr lang="fa-IR" dirty="0">
                <a:solidFill>
                  <a:srgbClr val="FF0000"/>
                </a:solidFill>
                <a:cs typeface="B Jadid" pitchFamily="2" charset="-78"/>
              </a:rPr>
              <a:t>تعداد نتایج </a:t>
            </a:r>
            <a:r>
              <a:rPr lang="en-US" dirty="0" smtClean="0">
                <a:solidFill>
                  <a:srgbClr val="FF0000"/>
                </a:solidFill>
                <a:cs typeface="B Jadid" pitchFamily="2" charset="-78"/>
              </a:rPr>
              <a:t>-Alert-</a:t>
            </a:r>
            <a:r>
              <a:rPr lang="en-US" dirty="0" err="1" smtClean="0">
                <a:solidFill>
                  <a:srgbClr val="FF0000"/>
                </a:solidFill>
                <a:cs typeface="B Jadid" pitchFamily="2" charset="-78"/>
              </a:rPr>
              <a:t>Rss</a:t>
            </a:r>
            <a:r>
              <a:rPr lang="en-US" dirty="0" smtClean="0">
                <a:solidFill>
                  <a:srgbClr val="FF0000"/>
                </a:solidFill>
                <a:cs typeface="B Jadid" pitchFamily="2" charset="-78"/>
              </a:rPr>
              <a:t>- save</a:t>
            </a:r>
            <a:endParaRPr lang="fa-IR" dirty="0">
              <a:solidFill>
                <a:srgbClr val="FF0000"/>
              </a:solidFill>
              <a:cs typeface="B Jadid" pitchFamily="2" charset="-78"/>
            </a:endParaRPr>
          </a:p>
        </p:txBody>
      </p:sp>
      <p:pic>
        <p:nvPicPr>
          <p:cNvPr id="19458" name="Picture 2" descr="F:\mohem\دکتر اسفندیاری\اسلاید پروکوئست\تعداد نتایج آلرت آر اس اس ذخیره.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6552" y="836712"/>
            <a:ext cx="10513168" cy="1015312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3510400">
            <a:off x="872592" y="4196638"/>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
        <p:nvSpPr>
          <p:cNvPr id="6" name="Right Arrow 5"/>
          <p:cNvSpPr/>
          <p:nvPr/>
        </p:nvSpPr>
        <p:spPr>
          <a:xfrm rot="13510400">
            <a:off x="2240744" y="4251710"/>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
        <p:nvSpPr>
          <p:cNvPr id="7" name="Right Arrow 6"/>
          <p:cNvSpPr/>
          <p:nvPr/>
        </p:nvSpPr>
        <p:spPr>
          <a:xfrm rot="13510400">
            <a:off x="6345200" y="4196637"/>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
        <p:nvSpPr>
          <p:cNvPr id="8" name="Right Arrow 7"/>
          <p:cNvSpPr/>
          <p:nvPr/>
        </p:nvSpPr>
        <p:spPr>
          <a:xfrm rot="13510400">
            <a:off x="7384189" y="4251711"/>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
        <p:nvSpPr>
          <p:cNvPr id="9" name="Right Arrow 8"/>
          <p:cNvSpPr/>
          <p:nvPr/>
        </p:nvSpPr>
        <p:spPr>
          <a:xfrm rot="9163751">
            <a:off x="8311729" y="3291545"/>
            <a:ext cx="962655" cy="5273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flatTx/>
          </a:bodyPr>
          <a:lstStyle/>
          <a:p>
            <a:pPr algn="ctr"/>
            <a:endParaRPr lang="fa-IR" sz="1200" dirty="0">
              <a:solidFill>
                <a:srgbClr val="FF0000"/>
              </a:solidFill>
              <a:cs typeface="B Jadid" pitchFamily="2" charset="-78"/>
            </a:endParaRPr>
          </a:p>
        </p:txBody>
      </p:sp>
    </p:spTree>
    <p:extLst>
      <p:ext uri="{BB962C8B-B14F-4D97-AF65-F5344CB8AC3E}">
        <p14:creationId xmlns:p14="http://schemas.microsoft.com/office/powerpoint/2010/main" val="390251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964"/>
            <a:ext cx="8686800" cy="678732"/>
          </a:xfrm>
        </p:spPr>
        <p:txBody>
          <a:bodyPr>
            <a:normAutofit fontScale="90000"/>
          </a:bodyPr>
          <a:lstStyle/>
          <a:p>
            <a:pPr algn="ctr"/>
            <a:r>
              <a:rPr lang="fa-IR" dirty="0" smtClean="0">
                <a:solidFill>
                  <a:srgbClr val="FF0000"/>
                </a:solidFill>
                <a:cs typeface="B Jadid" pitchFamily="2" charset="-78"/>
              </a:rPr>
              <a:t>جستجو بر اساس انتشارات</a:t>
            </a:r>
            <a:endParaRPr lang="fa-IR" dirty="0">
              <a:solidFill>
                <a:srgbClr val="FF0000"/>
              </a:solidFill>
              <a:cs typeface="B Jadid" pitchFamily="2" charset="-78"/>
            </a:endParaRPr>
          </a:p>
        </p:txBody>
      </p:sp>
      <p:pic>
        <p:nvPicPr>
          <p:cNvPr id="10242" name="Picture 2" descr="F:\mohem\دکتر اسفندیاری\اسلاید پروکوئست\جستوی موضوعی.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6552" y="836712"/>
            <a:ext cx="10513168" cy="10153128"/>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rot="1676736">
            <a:off x="2479949" y="1541769"/>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FF0000"/>
                </a:solidFill>
                <a:cs typeface="B Jadid" pitchFamily="2" charset="-78"/>
              </a:rPr>
              <a:t>انتشارات</a:t>
            </a:r>
            <a:endParaRPr lang="fa-IR" sz="1400" dirty="0">
              <a:solidFill>
                <a:srgbClr val="FF0000"/>
              </a:solidFill>
              <a:cs typeface="B Jadid" pitchFamily="2" charset="-78"/>
            </a:endParaRPr>
          </a:p>
        </p:txBody>
      </p:sp>
    </p:spTree>
    <p:extLst>
      <p:ext uri="{BB962C8B-B14F-4D97-AF65-F5344CB8AC3E}">
        <p14:creationId xmlns:p14="http://schemas.microsoft.com/office/powerpoint/2010/main" val="330308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686800" cy="692696"/>
          </a:xfrm>
        </p:spPr>
        <p:txBody>
          <a:bodyPr>
            <a:normAutofit fontScale="90000"/>
          </a:bodyPr>
          <a:lstStyle/>
          <a:p>
            <a:pPr algn="ctr"/>
            <a:r>
              <a:rPr lang="fa-IR" dirty="0" smtClean="0">
                <a:solidFill>
                  <a:srgbClr val="FF0000"/>
                </a:solidFill>
                <a:cs typeface="B Jadid" pitchFamily="2" charset="-78"/>
              </a:rPr>
              <a:t>جستجو در قسمت مرور</a:t>
            </a:r>
            <a:endParaRPr lang="fa-IR" dirty="0">
              <a:solidFill>
                <a:srgbClr val="FF0000"/>
              </a:solidFill>
              <a:cs typeface="B Jadid" pitchFamily="2" charset="-78"/>
            </a:endParaRPr>
          </a:p>
        </p:txBody>
      </p:sp>
      <p:pic>
        <p:nvPicPr>
          <p:cNvPr id="11266" name="Picture 2" descr="F:\mohem\دکتر اسفندیاری\اسلاید پروکوئست\پایان نامه های پروکوئست.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83505" y="764704"/>
            <a:ext cx="9649072" cy="10081120"/>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rot="1676736">
            <a:off x="2756305" y="1325746"/>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rgbClr val="FF0000"/>
              </a:solidFill>
              <a:cs typeface="B Jadid" pitchFamily="2" charset="-78"/>
            </a:endParaRPr>
          </a:p>
        </p:txBody>
      </p:sp>
      <p:sp>
        <p:nvSpPr>
          <p:cNvPr id="7" name="Left Arrow 6"/>
          <p:cNvSpPr/>
          <p:nvPr/>
        </p:nvSpPr>
        <p:spPr>
          <a:xfrm rot="1676736">
            <a:off x="2612290" y="2909921"/>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rgbClr val="FF0000"/>
              </a:solidFill>
              <a:cs typeface="B Jadid" pitchFamily="2" charset="-78"/>
            </a:endParaRPr>
          </a:p>
        </p:txBody>
      </p:sp>
    </p:spTree>
    <p:extLst>
      <p:ext uri="{BB962C8B-B14F-4D97-AF65-F5344CB8AC3E}">
        <p14:creationId xmlns:p14="http://schemas.microsoft.com/office/powerpoint/2010/main" val="124848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92696"/>
          </a:xfrm>
        </p:spPr>
        <p:txBody>
          <a:bodyPr>
            <a:normAutofit fontScale="90000"/>
          </a:bodyPr>
          <a:lstStyle/>
          <a:p>
            <a:pPr algn="ctr"/>
            <a:r>
              <a:rPr lang="fa-IR" dirty="0" smtClean="0">
                <a:solidFill>
                  <a:srgbClr val="FF0000"/>
                </a:solidFill>
                <a:cs typeface="B Jadid" pitchFamily="2" charset="-78"/>
              </a:rPr>
              <a:t>فیلم های آموزشی</a:t>
            </a:r>
            <a:endParaRPr lang="fa-IR" dirty="0">
              <a:solidFill>
                <a:srgbClr val="FF0000"/>
              </a:solidFill>
              <a:cs typeface="B Jadid" pitchFamily="2" charset="-78"/>
            </a:endParaRPr>
          </a:p>
        </p:txBody>
      </p:sp>
      <p:pic>
        <p:nvPicPr>
          <p:cNvPr id="12290" name="Picture 2" descr="F:\mohem\دکتر اسفندیاری\اسلاید پروکوئست\فیلم های آموزشی.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8560" y="692696"/>
            <a:ext cx="10081120" cy="9793088"/>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1676736">
            <a:off x="2324256" y="3053937"/>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rgbClr val="FF0000"/>
              </a:solidFill>
              <a:cs typeface="B Jadid" pitchFamily="2" charset="-78"/>
            </a:endParaRPr>
          </a:p>
        </p:txBody>
      </p:sp>
    </p:spTree>
    <p:extLst>
      <p:ext uri="{BB962C8B-B14F-4D97-AF65-F5344CB8AC3E}">
        <p14:creationId xmlns:p14="http://schemas.microsoft.com/office/powerpoint/2010/main" val="22769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03"/>
            <a:ext cx="9144000" cy="6571030"/>
          </a:xfrm>
          <a:prstGeom prst="rect">
            <a:avLst/>
          </a:prstGeom>
        </p:spPr>
        <p:txBody>
          <a:bodyPr wrap="square">
            <a:spAutoFit/>
          </a:bodyPr>
          <a:lstStyle/>
          <a:p>
            <a:pPr algn="ctr">
              <a:lnSpc>
                <a:spcPct val="200000"/>
              </a:lnSpc>
              <a:spcAft>
                <a:spcPts val="1000"/>
              </a:spcAft>
            </a:pPr>
            <a:r>
              <a:rPr lang="fa-IR" b="1" dirty="0">
                <a:solidFill>
                  <a:srgbClr val="FF0000"/>
                </a:solidFill>
                <a:latin typeface="Calibri"/>
                <a:ea typeface="Times New Roman"/>
                <a:cs typeface="B Jadid" pitchFamily="2" charset="-78"/>
              </a:rPr>
              <a:t>معرفی و راهنمای استفاده از پایگاه اطلاعاتی </a:t>
            </a:r>
            <a:r>
              <a:rPr lang="en-US" b="1" dirty="0" err="1" smtClean="0">
                <a:solidFill>
                  <a:srgbClr val="FF0000"/>
                </a:solidFill>
                <a:effectLst/>
                <a:latin typeface="Tahoma"/>
                <a:ea typeface="Times New Roman"/>
                <a:cs typeface="B Jadid" pitchFamily="2" charset="-78"/>
              </a:rPr>
              <a:t>ProQuest</a:t>
            </a:r>
            <a:r>
              <a:rPr lang="fa-IR" b="1" dirty="0">
                <a:solidFill>
                  <a:srgbClr val="FF0000"/>
                </a:solidFill>
                <a:latin typeface="Calibri"/>
                <a:ea typeface="Times New Roman"/>
                <a:cs typeface="B Jadid" pitchFamily="2" charset="-78"/>
              </a:rPr>
              <a:t> :</a:t>
            </a:r>
            <a:endParaRPr lang="en-US" b="1" dirty="0" smtClean="0">
              <a:solidFill>
                <a:srgbClr val="FF0000"/>
              </a:solidFill>
              <a:effectLst/>
              <a:latin typeface="Calibri"/>
              <a:ea typeface="Calibri"/>
              <a:cs typeface="B Jadid" pitchFamily="2" charset="-78"/>
            </a:endParaRPr>
          </a:p>
          <a:p>
            <a:pPr algn="just">
              <a:lnSpc>
                <a:spcPct val="200000"/>
              </a:lnSpc>
              <a:spcAft>
                <a:spcPts val="1000"/>
              </a:spcAft>
            </a:pPr>
            <a:r>
              <a:rPr lang="fa-IR" sz="2000" b="1" dirty="0">
                <a:solidFill>
                  <a:schemeClr val="accent6">
                    <a:lumMod val="50000"/>
                  </a:schemeClr>
                </a:solidFill>
                <a:latin typeface="Calibri"/>
                <a:ea typeface="Times New Roman"/>
                <a:cs typeface="B Nazanin" pitchFamily="2" charset="-78"/>
              </a:rPr>
              <a:t>پایگاه‏هاى اطلاعاتى پروکوئست </a:t>
            </a:r>
            <a:r>
              <a:rPr lang="en-US" sz="2000" b="1" dirty="0" err="1" smtClean="0">
                <a:solidFill>
                  <a:schemeClr val="accent6">
                    <a:lumMod val="50000"/>
                  </a:schemeClr>
                </a:solidFill>
                <a:effectLst/>
                <a:latin typeface="Tahoma"/>
                <a:ea typeface="Times New Roman"/>
                <a:cs typeface="B Nazanin" pitchFamily="2" charset="-78"/>
              </a:rPr>
              <a:t>Proquest</a:t>
            </a:r>
            <a:r>
              <a:rPr lang="fa-IR" sz="2000" b="1" dirty="0">
                <a:solidFill>
                  <a:schemeClr val="accent6">
                    <a:lumMod val="50000"/>
                  </a:schemeClr>
                </a:solidFill>
                <a:latin typeface="Calibri"/>
                <a:ea typeface="Times New Roman"/>
                <a:cs typeface="B Nazanin" pitchFamily="2" charset="-78"/>
              </a:rPr>
              <a:t> محصول شرکت آموزش و اطلاع رسانى بل و هاول است . از سال 1938 این </a:t>
            </a:r>
            <a:r>
              <a:rPr lang="fa-IR" sz="2000" b="1" dirty="0" smtClean="0">
                <a:solidFill>
                  <a:schemeClr val="accent6">
                    <a:lumMod val="50000"/>
                  </a:schemeClr>
                </a:solidFill>
                <a:latin typeface="Calibri"/>
                <a:ea typeface="Times New Roman"/>
                <a:cs typeface="B Nazanin" pitchFamily="2" charset="-78"/>
              </a:rPr>
              <a:t>مؤسسه به </a:t>
            </a:r>
            <a:r>
              <a:rPr lang="fa-IR" sz="2000" b="1" dirty="0">
                <a:solidFill>
                  <a:schemeClr val="accent6">
                    <a:lumMod val="50000"/>
                  </a:schemeClr>
                </a:solidFill>
                <a:latin typeface="Calibri"/>
                <a:ea typeface="Times New Roman"/>
                <a:cs typeface="B Nazanin" pitchFamily="2" charset="-78"/>
              </a:rPr>
              <a:t>جمع‏آورى، سازماندهى و توزیع اطلاعات در بیش از 160 کشور پرداخت که ابتدا شامل منابع به زبان انگلیسى بود و سپس شامل چکیده و همچنین ادوارى‏ ها و نشریات نیز گردید. </a:t>
            </a:r>
            <a:endParaRPr lang="fa-IR" sz="2000" b="1" dirty="0" smtClean="0">
              <a:solidFill>
                <a:schemeClr val="accent6">
                  <a:lumMod val="50000"/>
                </a:schemeClr>
              </a:solidFill>
              <a:latin typeface="Calibri"/>
              <a:ea typeface="Times New Roman"/>
              <a:cs typeface="B Nazanin" pitchFamily="2" charset="-78"/>
            </a:endParaRPr>
          </a:p>
          <a:p>
            <a:pPr algn="just">
              <a:lnSpc>
                <a:spcPct val="200000"/>
              </a:lnSpc>
              <a:spcAft>
                <a:spcPts val="1000"/>
              </a:spcAft>
            </a:pPr>
            <a:endParaRPr lang="fa-IR" sz="2000" b="1" dirty="0" smtClean="0">
              <a:solidFill>
                <a:schemeClr val="accent6">
                  <a:lumMod val="50000"/>
                </a:schemeClr>
              </a:solidFill>
              <a:latin typeface="Calibri"/>
              <a:ea typeface="Times New Roman"/>
              <a:cs typeface="B Nazanin" pitchFamily="2" charset="-78"/>
            </a:endParaRPr>
          </a:p>
          <a:p>
            <a:pPr algn="just">
              <a:lnSpc>
                <a:spcPct val="200000"/>
              </a:lnSpc>
              <a:spcAft>
                <a:spcPts val="1000"/>
              </a:spcAft>
            </a:pPr>
            <a:r>
              <a:rPr lang="fa-IR" sz="2000" b="1" dirty="0">
                <a:solidFill>
                  <a:schemeClr val="accent6">
                    <a:lumMod val="50000"/>
                  </a:schemeClr>
                </a:solidFill>
                <a:latin typeface="Calibri"/>
                <a:ea typeface="Times New Roman"/>
                <a:cs typeface="B Nazanin" pitchFamily="2" charset="-78"/>
              </a:rPr>
              <a:t> </a:t>
            </a:r>
            <a:r>
              <a:rPr lang="fa-IR" sz="2000" b="1" dirty="0" smtClean="0">
                <a:solidFill>
                  <a:schemeClr val="accent6">
                    <a:lumMod val="50000"/>
                  </a:schemeClr>
                </a:solidFill>
                <a:latin typeface="Calibri"/>
                <a:ea typeface="Times New Roman"/>
                <a:cs typeface="B Nazanin" pitchFamily="2" charset="-78"/>
              </a:rPr>
              <a:t>امروزه در نتیجه توافق با ناشران گوناگون در سراسر دنیا نظیر…</a:t>
            </a:r>
            <a:r>
              <a:rPr lang="en-US" sz="2000" b="1" dirty="0" err="1" smtClean="0">
                <a:solidFill>
                  <a:schemeClr val="accent6">
                    <a:lumMod val="50000"/>
                  </a:schemeClr>
                </a:solidFill>
                <a:effectLst/>
                <a:latin typeface="Tahoma"/>
                <a:ea typeface="Times New Roman"/>
                <a:cs typeface="B Nazanin" pitchFamily="2" charset="-78"/>
              </a:rPr>
              <a:t>CRCPress</a:t>
            </a:r>
            <a:r>
              <a:rPr lang="en-US" sz="2000" b="1" dirty="0" smtClean="0">
                <a:solidFill>
                  <a:schemeClr val="accent6">
                    <a:lumMod val="50000"/>
                  </a:schemeClr>
                </a:solidFill>
                <a:effectLst/>
                <a:latin typeface="Tahoma"/>
                <a:ea typeface="Times New Roman"/>
                <a:cs typeface="B Nazanin" pitchFamily="2" charset="-78"/>
              </a:rPr>
              <a:t>, Emerald, Springer, Oxford</a:t>
            </a:r>
            <a:r>
              <a:rPr lang="fa-IR" sz="2000" b="1" dirty="0" smtClean="0">
                <a:solidFill>
                  <a:schemeClr val="accent6">
                    <a:lumMod val="50000"/>
                  </a:schemeClr>
                </a:solidFill>
                <a:latin typeface="Calibri"/>
                <a:ea typeface="Times New Roman"/>
                <a:cs typeface="B Nazanin" pitchFamily="2" charset="-78"/>
              </a:rPr>
              <a:t>، دسترسى به بیش از 8000 نشریه ادوارى، روزنامه‏ ها، تحقیقات کتابخانه ‏اى و مراجع در قالب‏هاى مختلف و </a:t>
            </a:r>
            <a:r>
              <a:rPr lang="ar-SA" sz="2000" b="1" dirty="0" smtClean="0">
                <a:solidFill>
                  <a:schemeClr val="accent6">
                    <a:lumMod val="50000"/>
                  </a:schemeClr>
                </a:solidFill>
                <a:latin typeface="Calibri"/>
                <a:ea typeface="Times New Roman"/>
                <a:cs typeface="B Nazanin" pitchFamily="2" charset="-78"/>
              </a:rPr>
              <a:t>جستجو و دسترسی به متن کامل حدود </a:t>
            </a:r>
            <a:r>
              <a:rPr lang="fa-IR" sz="2000" b="1" dirty="0" smtClean="0">
                <a:solidFill>
                  <a:schemeClr val="accent6">
                    <a:lumMod val="50000"/>
                  </a:schemeClr>
                </a:solidFill>
                <a:latin typeface="Calibri"/>
                <a:ea typeface="Times New Roman"/>
                <a:cs typeface="B Nazanin" pitchFamily="2" charset="-78"/>
              </a:rPr>
              <a:t>700,000 </a:t>
            </a:r>
            <a:r>
              <a:rPr lang="ar-SA" sz="2000" b="1" dirty="0" smtClean="0">
                <a:solidFill>
                  <a:schemeClr val="accent6">
                    <a:lumMod val="50000"/>
                  </a:schemeClr>
                </a:solidFill>
                <a:latin typeface="Calibri"/>
                <a:ea typeface="Times New Roman"/>
                <a:cs typeface="B Nazanin" pitchFamily="2" charset="-78"/>
              </a:rPr>
              <a:t>عنوان پایان نامه برای محققی</a:t>
            </a:r>
            <a:r>
              <a:rPr lang="fa-IR" sz="2000" b="1" dirty="0" smtClean="0">
                <a:solidFill>
                  <a:schemeClr val="accent6">
                    <a:lumMod val="50000"/>
                  </a:schemeClr>
                </a:solidFill>
                <a:latin typeface="Calibri"/>
                <a:ea typeface="Times New Roman"/>
                <a:cs typeface="B Nazanin" pitchFamily="2" charset="-78"/>
              </a:rPr>
              <a:t>ن توسط این پایگاه ممکن شده است و این پایگاه توانسته موقعیت منحصر به فرد خود را در این زمینه حفظ نماید.</a:t>
            </a:r>
            <a:r>
              <a:rPr lang="fa-IR" sz="2000" b="1" dirty="0" smtClean="0">
                <a:solidFill>
                  <a:srgbClr val="92D050"/>
                </a:solidFill>
                <a:latin typeface="Calibri"/>
                <a:ea typeface="Times New Roman"/>
                <a:cs typeface="B Jadid" pitchFamily="2" charset="-78"/>
              </a:rPr>
              <a:t> </a:t>
            </a:r>
            <a:endParaRPr lang="en-US" sz="2000" b="1" dirty="0" smtClean="0">
              <a:solidFill>
                <a:srgbClr val="92D050"/>
              </a:solidFill>
              <a:effectLst/>
              <a:latin typeface="Calibri"/>
              <a:ea typeface="Calibri"/>
              <a:cs typeface="B Jadid" pitchFamily="2" charset="-78"/>
            </a:endParaRPr>
          </a:p>
        </p:txBody>
      </p:sp>
    </p:spTree>
    <p:extLst>
      <p:ext uri="{BB962C8B-B14F-4D97-AF65-F5344CB8AC3E}">
        <p14:creationId xmlns:p14="http://schemas.microsoft.com/office/powerpoint/2010/main" val="194438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
            <a:ext cx="8686800" cy="696229"/>
          </a:xfrm>
        </p:spPr>
        <p:txBody>
          <a:bodyPr>
            <a:normAutofit fontScale="90000"/>
          </a:bodyPr>
          <a:lstStyle/>
          <a:p>
            <a:pPr algn="ctr"/>
            <a:r>
              <a:rPr lang="fa-IR" dirty="0" smtClean="0">
                <a:solidFill>
                  <a:srgbClr val="FF0000"/>
                </a:solidFill>
                <a:cs typeface="B Jadid" pitchFamily="2" charset="-78"/>
              </a:rPr>
              <a:t>استناد</a:t>
            </a:r>
            <a:endParaRPr lang="fa-IR" dirty="0">
              <a:solidFill>
                <a:srgbClr val="FF0000"/>
              </a:solidFill>
              <a:cs typeface="B Jadid" pitchFamily="2" charset="-78"/>
            </a:endParaRPr>
          </a:p>
        </p:txBody>
      </p:sp>
      <p:pic>
        <p:nvPicPr>
          <p:cNvPr id="13314" name="Picture 2" descr="F:\mohem\دکتر اسفندیاری\اسلاید پروکوئست\استناد.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12576" y="696229"/>
            <a:ext cx="10297144" cy="1022160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9512695">
            <a:off x="50813" y="2008619"/>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Jadid" pitchFamily="2" charset="-78"/>
              </a:rPr>
              <a:t>استناد</a:t>
            </a:r>
            <a:endParaRPr lang="fa-IR" dirty="0">
              <a:solidFill>
                <a:srgbClr val="FF0000"/>
              </a:solidFill>
              <a:cs typeface="B Jadid" pitchFamily="2" charset="-78"/>
            </a:endParaRPr>
          </a:p>
        </p:txBody>
      </p:sp>
      <p:sp>
        <p:nvSpPr>
          <p:cNvPr id="6" name="Right Arrow 5"/>
          <p:cNvSpPr/>
          <p:nvPr/>
        </p:nvSpPr>
        <p:spPr>
          <a:xfrm rot="2522922">
            <a:off x="4607896" y="669935"/>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Jadid" pitchFamily="2" charset="-78"/>
              </a:rPr>
              <a:t>استناد</a:t>
            </a:r>
            <a:endParaRPr lang="fa-IR" dirty="0">
              <a:solidFill>
                <a:srgbClr val="FF0000"/>
              </a:solidFill>
              <a:cs typeface="B Jadid" pitchFamily="2" charset="-78"/>
            </a:endParaRPr>
          </a:p>
        </p:txBody>
      </p:sp>
    </p:spTree>
    <p:extLst>
      <p:ext uri="{BB962C8B-B14F-4D97-AF65-F5344CB8AC3E}">
        <p14:creationId xmlns:p14="http://schemas.microsoft.com/office/powerpoint/2010/main" val="24221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47"/>
            <a:ext cx="8686800" cy="617741"/>
          </a:xfrm>
        </p:spPr>
        <p:txBody>
          <a:bodyPr>
            <a:normAutofit fontScale="90000"/>
          </a:bodyPr>
          <a:lstStyle/>
          <a:p>
            <a:pPr algn="ctr"/>
            <a:r>
              <a:rPr lang="fa-IR" dirty="0" smtClean="0">
                <a:solidFill>
                  <a:srgbClr val="FF0000"/>
                </a:solidFill>
                <a:cs typeface="B Jadid" pitchFamily="2" charset="-78"/>
              </a:rPr>
              <a:t>اشتراک گذاری</a:t>
            </a:r>
            <a:endParaRPr lang="fa-IR" dirty="0">
              <a:solidFill>
                <a:srgbClr val="FF0000"/>
              </a:solidFill>
              <a:cs typeface="B Jadid" pitchFamily="2" charset="-78"/>
            </a:endParaRPr>
          </a:p>
        </p:txBody>
      </p:sp>
      <p:pic>
        <p:nvPicPr>
          <p:cNvPr id="14338" name="Picture 2" descr="F:\mohem\دکتر اسفندیاری\اسلاید پروکوئست\اشتراک گذاری.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568" y="695802"/>
            <a:ext cx="10225136" cy="899789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9512695">
            <a:off x="6639038" y="1432556"/>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cs typeface="B Jadid" pitchFamily="2" charset="-78"/>
              </a:rPr>
              <a:t>اشتراک</a:t>
            </a:r>
            <a:endParaRPr lang="fa-IR" sz="1600" dirty="0">
              <a:solidFill>
                <a:srgbClr val="FF0000"/>
              </a:solidFill>
              <a:cs typeface="B Jadid" pitchFamily="2" charset="-78"/>
            </a:endParaRPr>
          </a:p>
        </p:txBody>
      </p:sp>
    </p:spTree>
    <p:extLst>
      <p:ext uri="{BB962C8B-B14F-4D97-AF65-F5344CB8AC3E}">
        <p14:creationId xmlns:p14="http://schemas.microsoft.com/office/powerpoint/2010/main" val="30245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36712"/>
          </a:xfrm>
        </p:spPr>
        <p:txBody>
          <a:bodyPr/>
          <a:lstStyle/>
          <a:p>
            <a:pPr algn="ctr"/>
            <a:r>
              <a:rPr lang="fa-IR" dirty="0">
                <a:solidFill>
                  <a:srgbClr val="FF0000"/>
                </a:solidFill>
                <a:cs typeface="B Jadid" pitchFamily="2" charset="-78"/>
              </a:rPr>
              <a:t>دانلود ویدیوی آموزشی آناتومی</a:t>
            </a:r>
          </a:p>
        </p:txBody>
      </p:sp>
      <p:pic>
        <p:nvPicPr>
          <p:cNvPr id="20482" name="Picture 2" descr="F:\mohem\دکتر اسفندیاری\اسلاید پروکوئست\دانلود ویدیوی آموزشی آناتومی.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4544" y="836712"/>
            <a:ext cx="10081120" cy="8784976"/>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1676736">
            <a:off x="7796865" y="4206066"/>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rgbClr val="FF0000"/>
              </a:solidFill>
              <a:cs typeface="B Jadid" pitchFamily="2" charset="-78"/>
            </a:endParaRPr>
          </a:p>
        </p:txBody>
      </p:sp>
    </p:spTree>
    <p:extLst>
      <p:ext uri="{BB962C8B-B14F-4D97-AF65-F5344CB8AC3E}">
        <p14:creationId xmlns:p14="http://schemas.microsoft.com/office/powerpoint/2010/main" val="307920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836712"/>
          </a:xfrm>
        </p:spPr>
        <p:txBody>
          <a:bodyPr>
            <a:normAutofit/>
          </a:bodyPr>
          <a:lstStyle/>
          <a:p>
            <a:pPr algn="ctr"/>
            <a:r>
              <a:rPr lang="fa-IR" dirty="0">
                <a:solidFill>
                  <a:srgbClr val="FF0000"/>
                </a:solidFill>
                <a:cs typeface="B Jadid" pitchFamily="2" charset="-78"/>
              </a:rPr>
              <a:t>ذخیره ایمیل پرینت ویدیوی آموزشی</a:t>
            </a:r>
          </a:p>
        </p:txBody>
      </p:sp>
      <p:pic>
        <p:nvPicPr>
          <p:cNvPr id="21506" name="Picture 2" descr="F:\mohem\دکتر اسفندیاری\اسلاید پروکوئست\ذخیره ایمیل پرینت ویدیوی آموزشی.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6552" y="908720"/>
            <a:ext cx="10225136" cy="10009112"/>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12408206">
            <a:off x="2483000" y="1823361"/>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rgbClr val="FF0000"/>
              </a:solidFill>
              <a:cs typeface="B Jadid" pitchFamily="2" charset="-78"/>
            </a:endParaRPr>
          </a:p>
        </p:txBody>
      </p:sp>
    </p:spTree>
    <p:extLst>
      <p:ext uri="{BB962C8B-B14F-4D97-AF65-F5344CB8AC3E}">
        <p14:creationId xmlns:p14="http://schemas.microsoft.com/office/powerpoint/2010/main" val="23181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0"/>
            <a:ext cx="11377264" cy="846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rot="13557496">
            <a:off x="6284891" y="3839587"/>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rgbClr val="FF0000"/>
              </a:solidFill>
              <a:cs typeface="B Jadid" pitchFamily="2" charset="-78"/>
            </a:endParaRPr>
          </a:p>
        </p:txBody>
      </p:sp>
      <p:sp>
        <p:nvSpPr>
          <p:cNvPr id="6" name="Left Arrow 5"/>
          <p:cNvSpPr/>
          <p:nvPr/>
        </p:nvSpPr>
        <p:spPr>
          <a:xfrm rot="13591481">
            <a:off x="7380529" y="3756355"/>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rgbClr val="FF0000"/>
              </a:solidFill>
              <a:cs typeface="B Jadid" pitchFamily="2" charset="-78"/>
            </a:endParaRPr>
          </a:p>
        </p:txBody>
      </p:sp>
    </p:spTree>
    <p:extLst>
      <p:ext uri="{BB962C8B-B14F-4D97-AF65-F5344CB8AC3E}">
        <p14:creationId xmlns:p14="http://schemas.microsoft.com/office/powerpoint/2010/main" val="42148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pPr algn="ctr"/>
            <a:r>
              <a:rPr lang="fa-IR" dirty="0">
                <a:solidFill>
                  <a:srgbClr val="FF0000"/>
                </a:solidFill>
                <a:cs typeface="B Jadid" pitchFamily="2" charset="-78"/>
              </a:rPr>
              <a:t>ساختن آلرت</a:t>
            </a:r>
          </a:p>
        </p:txBody>
      </p:sp>
      <p:pic>
        <p:nvPicPr>
          <p:cNvPr id="24579" name="Picture 3" descr="F:\mohem\دکتر اسفندیاری\اسلاید پروکوئست\آلرت.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4704"/>
            <a:ext cx="9540552" cy="878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47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normAutofit fontScale="90000"/>
          </a:bodyPr>
          <a:lstStyle/>
          <a:p>
            <a:pPr algn="ctr"/>
            <a:r>
              <a:rPr lang="fa-IR" dirty="0">
                <a:solidFill>
                  <a:srgbClr val="FF0000"/>
                </a:solidFill>
                <a:cs typeface="B Jadid" pitchFamily="2" charset="-78"/>
              </a:rPr>
              <a:t>ساختن آلرت1</a:t>
            </a:r>
          </a:p>
        </p:txBody>
      </p:sp>
      <p:pic>
        <p:nvPicPr>
          <p:cNvPr id="25602" name="Picture 2" descr="F:\mohem\دکتر اسفندیاری\اسلاید پروکوئست\ساختن آلرت1.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764704"/>
            <a:ext cx="9684568" cy="885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84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650"/>
            <a:ext cx="8229600" cy="683046"/>
          </a:xfrm>
        </p:spPr>
        <p:txBody>
          <a:bodyPr>
            <a:normAutofit fontScale="90000"/>
          </a:bodyPr>
          <a:lstStyle/>
          <a:p>
            <a:pPr algn="ctr"/>
            <a:r>
              <a:rPr lang="fa-IR" dirty="0">
                <a:solidFill>
                  <a:srgbClr val="FF0000"/>
                </a:solidFill>
                <a:cs typeface="B Jadid" pitchFamily="2" charset="-78"/>
              </a:rPr>
              <a:t>ایجاد آر اس اس</a:t>
            </a:r>
          </a:p>
        </p:txBody>
      </p:sp>
      <p:pic>
        <p:nvPicPr>
          <p:cNvPr id="26626" name="Picture 2" descr="F:\mohem\دکتر اسفندیاری\اسلاید پروکوئست\ایجاد آر اس اس.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764704"/>
            <a:ext cx="9684568" cy="885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88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650"/>
            <a:ext cx="8229600" cy="780696"/>
          </a:xfrm>
        </p:spPr>
        <p:txBody>
          <a:bodyPr>
            <a:normAutofit fontScale="90000"/>
          </a:bodyPr>
          <a:lstStyle/>
          <a:p>
            <a:pPr algn="ctr"/>
            <a:r>
              <a:rPr lang="fa-IR" dirty="0">
                <a:solidFill>
                  <a:srgbClr val="FF0000"/>
                </a:solidFill>
                <a:cs typeface="B Jadid" pitchFamily="2" charset="-78"/>
              </a:rPr>
              <a:t>ذخیر و خروج</a:t>
            </a:r>
          </a:p>
        </p:txBody>
      </p:sp>
      <p:pic>
        <p:nvPicPr>
          <p:cNvPr id="27650" name="Picture 2" descr="F:\mohem\دکتر اسفندیاری\اسلاید پروکوئست\ذخیر و خروج.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764704"/>
            <a:ext cx="9828584" cy="878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789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479557"/>
            <a:ext cx="8640960" cy="6336704"/>
          </a:xfrm>
        </p:spPr>
        <p:txBody>
          <a:bodyPr anchor="ctr">
            <a:noAutofit/>
          </a:bodyPr>
          <a:lstStyle/>
          <a:p>
            <a:pPr algn="r" rtl="1"/>
            <a:r>
              <a:rPr lang="fa-IR" sz="1800" b="1" dirty="0" smtClean="0">
                <a:solidFill>
                  <a:srgbClr val="0070C0"/>
                </a:solidFill>
                <a:cs typeface="B Titr" pitchFamily="2" charset="-78"/>
              </a:rPr>
              <a:t>* </a:t>
            </a:r>
            <a:r>
              <a:rPr lang="en-US" sz="1800" b="1" dirty="0" smtClean="0">
                <a:solidFill>
                  <a:srgbClr val="0070C0"/>
                </a:solidFill>
                <a:cs typeface="B Titr" pitchFamily="2" charset="-78"/>
              </a:rPr>
              <a:t>RSS</a:t>
            </a:r>
            <a:r>
              <a:rPr lang="en-US" sz="1800" b="1" dirty="0" smtClean="0">
                <a:solidFill>
                  <a:srgbClr val="0070C0"/>
                </a:solidFill>
                <a:cs typeface="B Nazanin" pitchFamily="2" charset="-78"/>
              </a:rPr>
              <a:t> </a:t>
            </a:r>
            <a:r>
              <a:rPr lang="fa-IR" sz="1800" b="1" dirty="0" smtClean="0">
                <a:solidFill>
                  <a:srgbClr val="0070C0"/>
                </a:solidFill>
                <a:cs typeface="B Nazanin" pitchFamily="2" charset="-78"/>
              </a:rPr>
              <a:t>مخفف </a:t>
            </a:r>
            <a:r>
              <a:rPr lang="en-US" sz="1800" b="1" dirty="0" smtClean="0">
                <a:solidFill>
                  <a:srgbClr val="0070C0"/>
                </a:solidFill>
                <a:cs typeface="B Nazanin" pitchFamily="2" charset="-78"/>
              </a:rPr>
              <a:t>Really Simple Syndication </a:t>
            </a:r>
            <a:r>
              <a:rPr lang="fa-IR" sz="1800" b="1" dirty="0" smtClean="0">
                <a:solidFill>
                  <a:srgbClr val="0070C0"/>
                </a:solidFill>
                <a:cs typeface="B Nazanin" pitchFamily="2" charset="-78"/>
              </a:rPr>
              <a:t> (پیوند واقعا ساده) میباشد که بشما اجازه میدهد محتویات سایت خود را دسته بندی کرده و با یک فرمت سریع و استاندارد تیتر مقالات و اخبار سایت خود را در دسترس دیگران قرار دهید. فرمت فایل های </a:t>
            </a:r>
            <a:r>
              <a:rPr lang="en-US" sz="1800" b="1" dirty="0" smtClean="0">
                <a:solidFill>
                  <a:srgbClr val="0070C0"/>
                </a:solidFill>
                <a:cs typeface="B Nazanin" pitchFamily="2" charset="-78"/>
              </a:rPr>
              <a:t>RSS </a:t>
            </a:r>
            <a:r>
              <a:rPr lang="fa-IR" sz="1800" b="1" dirty="0" smtClean="0">
                <a:solidFill>
                  <a:srgbClr val="0070C0"/>
                </a:solidFill>
                <a:cs typeface="B Nazanin" pitchFamily="2" charset="-78"/>
              </a:rPr>
              <a:t>همان </a:t>
            </a:r>
            <a:r>
              <a:rPr lang="en-US" sz="1800" b="1" dirty="0" smtClean="0">
                <a:solidFill>
                  <a:srgbClr val="0070C0"/>
                </a:solidFill>
                <a:cs typeface="B Nazanin" pitchFamily="2" charset="-78"/>
              </a:rPr>
              <a:t>XML </a:t>
            </a:r>
            <a:r>
              <a:rPr lang="fa-IR" sz="1800" b="1" dirty="0" smtClean="0">
                <a:solidFill>
                  <a:srgbClr val="0070C0"/>
                </a:solidFill>
                <a:cs typeface="B Nazanin" pitchFamily="2" charset="-78"/>
              </a:rPr>
              <a:t>است. و بصورت اتوماتیک آپدیت میشود.</a:t>
            </a:r>
            <a:br>
              <a:rPr lang="fa-IR" sz="1800" b="1" dirty="0" smtClean="0">
                <a:solidFill>
                  <a:srgbClr val="0070C0"/>
                </a:solidFill>
                <a:cs typeface="B Nazanin" pitchFamily="2" charset="-78"/>
              </a:rPr>
            </a:br>
            <a:r>
              <a:rPr lang="fa-IR" sz="1800" b="1" dirty="0" smtClean="0">
                <a:solidFill>
                  <a:srgbClr val="0070C0"/>
                </a:solidFill>
                <a:cs typeface="B Nazanin" pitchFamily="2" charset="-78"/>
              </a:rPr>
              <a:t/>
            </a:r>
            <a:br>
              <a:rPr lang="fa-IR" sz="1800" b="1" dirty="0" smtClean="0">
                <a:solidFill>
                  <a:srgbClr val="0070C0"/>
                </a:solidFill>
                <a:cs typeface="B Nazanin" pitchFamily="2" charset="-78"/>
              </a:rPr>
            </a:br>
            <a:r>
              <a:rPr lang="fa-IR" sz="1800" b="1" dirty="0" smtClean="0">
                <a:solidFill>
                  <a:srgbClr val="0070C0"/>
                </a:solidFill>
                <a:cs typeface="B Nazanin" pitchFamily="2" charset="-78"/>
              </a:rPr>
              <a:t>* </a:t>
            </a:r>
            <a:r>
              <a:rPr lang="fa-IR" sz="1800" b="1" dirty="0" smtClean="0">
                <a:solidFill>
                  <a:schemeClr val="accent6">
                    <a:lumMod val="50000"/>
                  </a:schemeClr>
                </a:solidFill>
                <a:cs typeface="B Nazanin" pitchFamily="2" charset="-78"/>
              </a:rPr>
              <a:t>بدون وجود </a:t>
            </a:r>
            <a:r>
              <a:rPr lang="en-US" sz="1800" b="1" dirty="0" smtClean="0">
                <a:solidFill>
                  <a:schemeClr val="accent6">
                    <a:lumMod val="50000"/>
                  </a:schemeClr>
                </a:solidFill>
                <a:cs typeface="B Nazanin" pitchFamily="2" charset="-78"/>
              </a:rPr>
              <a:t>RSS </a:t>
            </a:r>
            <a:r>
              <a:rPr lang="fa-IR" sz="1800" b="1" dirty="0" smtClean="0">
                <a:solidFill>
                  <a:schemeClr val="accent6">
                    <a:lumMod val="50000"/>
                  </a:schemeClr>
                </a:solidFill>
                <a:cs typeface="B Nazanin" pitchFamily="2" charset="-78"/>
              </a:rPr>
              <a:t>کاربران باید هر روز سایت شما را چک کنند تا بتوانند از تازه های سایت شما باخبر  شوند. اما با این تکنولوژی کاربران </a:t>
            </a:r>
            <a:r>
              <a:rPr lang="en-US" sz="1800" b="1" dirty="0" smtClean="0">
                <a:solidFill>
                  <a:schemeClr val="accent6">
                    <a:lumMod val="50000"/>
                  </a:schemeClr>
                </a:solidFill>
                <a:cs typeface="B Nazanin" pitchFamily="2" charset="-78"/>
              </a:rPr>
              <a:t>RSS </a:t>
            </a:r>
            <a:r>
              <a:rPr lang="fa-IR" sz="1800" b="1" dirty="0" smtClean="0">
                <a:solidFill>
                  <a:schemeClr val="accent6">
                    <a:lumMod val="50000"/>
                  </a:schemeClr>
                </a:solidFill>
                <a:cs typeface="B Nazanin" pitchFamily="2" charset="-78"/>
              </a:rPr>
              <a:t>چندین سایت را در یک برنامه </a:t>
            </a:r>
            <a:r>
              <a:rPr lang="en-US" sz="1800" b="1" dirty="0" smtClean="0">
                <a:solidFill>
                  <a:schemeClr val="accent6">
                    <a:lumMod val="50000"/>
                  </a:schemeClr>
                </a:solidFill>
                <a:cs typeface="B Nazanin" pitchFamily="2" charset="-78"/>
              </a:rPr>
              <a:t>RSS aggregator (</a:t>
            </a:r>
            <a:r>
              <a:rPr lang="fa-IR" sz="1800" b="1" dirty="0" smtClean="0">
                <a:solidFill>
                  <a:schemeClr val="accent6">
                    <a:lumMod val="50000"/>
                  </a:schemeClr>
                </a:solidFill>
                <a:cs typeface="B Nazanin" pitchFamily="2" charset="-78"/>
              </a:rPr>
              <a:t>یا </a:t>
            </a:r>
            <a:r>
              <a:rPr lang="en-US" sz="1800" b="1" dirty="0" smtClean="0">
                <a:solidFill>
                  <a:schemeClr val="accent6">
                    <a:lumMod val="50000"/>
                  </a:schemeClr>
                </a:solidFill>
                <a:cs typeface="B Nazanin" pitchFamily="2" charset="-78"/>
              </a:rPr>
              <a:t>RSS </a:t>
            </a:r>
            <a:r>
              <a:rPr lang="fa-IR" sz="1800" b="1" dirty="0" smtClean="0">
                <a:solidFill>
                  <a:schemeClr val="accent6">
                    <a:lumMod val="50000"/>
                  </a:schemeClr>
                </a:solidFill>
                <a:cs typeface="B Nazanin" pitchFamily="2" charset="-78"/>
              </a:rPr>
              <a:t>خوان) در کنار هم می بینند و تایتل نوشته های اخیر سایت شما را بدون مراجعه به سایت شما می بینند.</a:t>
            </a:r>
            <a:br>
              <a:rPr lang="fa-IR" sz="1800" b="1" dirty="0" smtClean="0">
                <a:solidFill>
                  <a:schemeClr val="accent6">
                    <a:lumMod val="50000"/>
                  </a:schemeClr>
                </a:solidFill>
                <a:cs typeface="B Nazanin" pitchFamily="2" charset="-78"/>
              </a:rPr>
            </a:br>
            <a:r>
              <a:rPr lang="fa-IR" sz="1800" b="1" dirty="0" smtClean="0">
                <a:cs typeface="B Nazanin" pitchFamily="2" charset="-78"/>
              </a:rPr>
              <a:t/>
            </a:r>
            <a:br>
              <a:rPr lang="fa-IR" sz="1800" b="1" dirty="0" smtClean="0">
                <a:cs typeface="B Nazanin" pitchFamily="2" charset="-78"/>
              </a:rPr>
            </a:br>
            <a:r>
              <a:rPr lang="fa-IR" sz="1800" b="1" dirty="0" smtClean="0">
                <a:cs typeface="B Nazanin" pitchFamily="2" charset="-78"/>
              </a:rPr>
              <a:t>*  </a:t>
            </a:r>
            <a:r>
              <a:rPr lang="en-US" sz="1800" b="1" dirty="0" smtClean="0">
                <a:solidFill>
                  <a:schemeClr val="tx1">
                    <a:lumMod val="75000"/>
                    <a:lumOff val="25000"/>
                  </a:schemeClr>
                </a:solidFill>
                <a:cs typeface="B Nazanin" pitchFamily="2" charset="-78"/>
              </a:rPr>
              <a:t>RSS </a:t>
            </a:r>
            <a:r>
              <a:rPr lang="fa-IR" sz="1800" b="1" dirty="0" smtClean="0">
                <a:solidFill>
                  <a:schemeClr val="tx1">
                    <a:lumMod val="75000"/>
                    <a:lumOff val="25000"/>
                  </a:schemeClr>
                </a:solidFill>
                <a:cs typeface="B Nazanin" pitchFamily="2" charset="-78"/>
              </a:rPr>
              <a:t>برای چه سایت هایی مناسب است ؟ </a:t>
            </a:r>
            <a:br>
              <a:rPr lang="fa-IR" sz="1800" b="1" dirty="0" smtClean="0">
                <a:solidFill>
                  <a:schemeClr val="tx1">
                    <a:lumMod val="75000"/>
                    <a:lumOff val="25000"/>
                  </a:schemeClr>
                </a:solidFill>
                <a:cs typeface="B Nazanin" pitchFamily="2" charset="-78"/>
              </a:rPr>
            </a:br>
            <a:r>
              <a:rPr lang="fa-IR" sz="1800" b="1" dirty="0" smtClean="0">
                <a:solidFill>
                  <a:schemeClr val="tx1">
                    <a:lumMod val="75000"/>
                    <a:lumOff val="25000"/>
                  </a:schemeClr>
                </a:solidFill>
                <a:cs typeface="B Nazanin" pitchFamily="2" charset="-78"/>
              </a:rPr>
              <a:t>  اگر سایت شما مثلا 6 ماه یکبار یا سالی یکبار بروز می شود ، طراحی خروجی </a:t>
            </a:r>
            <a:r>
              <a:rPr lang="en-US" sz="1800" b="1" dirty="0" smtClean="0">
                <a:solidFill>
                  <a:schemeClr val="tx1">
                    <a:lumMod val="75000"/>
                    <a:lumOff val="25000"/>
                  </a:schemeClr>
                </a:solidFill>
                <a:cs typeface="B Nazanin" pitchFamily="2" charset="-78"/>
              </a:rPr>
              <a:t>RSS </a:t>
            </a:r>
            <a:r>
              <a:rPr lang="fa-IR" sz="1800" b="1" dirty="0" smtClean="0">
                <a:solidFill>
                  <a:schemeClr val="tx1">
                    <a:lumMod val="75000"/>
                    <a:lumOff val="25000"/>
                  </a:schemeClr>
                </a:solidFill>
                <a:cs typeface="B Nazanin" pitchFamily="2" charset="-78"/>
              </a:rPr>
              <a:t>برای آن مفید نخواهد بود . </a:t>
            </a:r>
            <a:r>
              <a:rPr lang="en-US" sz="1800" b="1" dirty="0" smtClean="0">
                <a:solidFill>
                  <a:schemeClr val="tx1">
                    <a:lumMod val="75000"/>
                    <a:lumOff val="25000"/>
                  </a:schemeClr>
                </a:solidFill>
                <a:cs typeface="B Nazanin" pitchFamily="2" charset="-78"/>
              </a:rPr>
              <a:t>RSS </a:t>
            </a:r>
            <a:r>
              <a:rPr lang="fa-IR" sz="1800" b="1" dirty="0" smtClean="0">
                <a:solidFill>
                  <a:schemeClr val="tx1">
                    <a:lumMod val="75000"/>
                    <a:lumOff val="25000"/>
                  </a:schemeClr>
                </a:solidFill>
                <a:cs typeface="B Nazanin" pitchFamily="2" charset="-78"/>
              </a:rPr>
              <a:t>برای سایت هایی مناسب است که مرتبا بروز رسانی می شوند . مانند وبلاگ ها ، سایت های خبری و ...</a:t>
            </a:r>
            <a:br>
              <a:rPr lang="fa-IR" sz="1800" b="1" dirty="0" smtClean="0">
                <a:solidFill>
                  <a:schemeClr val="tx1">
                    <a:lumMod val="75000"/>
                    <a:lumOff val="25000"/>
                  </a:schemeClr>
                </a:solidFill>
                <a:cs typeface="B Nazanin" pitchFamily="2" charset="-78"/>
              </a:rPr>
            </a:br>
            <a:r>
              <a:rPr lang="fa-IR" sz="1800" b="1" dirty="0">
                <a:solidFill>
                  <a:schemeClr val="tx1">
                    <a:lumMod val="75000"/>
                    <a:lumOff val="25000"/>
                  </a:schemeClr>
                </a:solidFill>
                <a:cs typeface="B Nazanin" pitchFamily="2" charset="-78"/>
              </a:rPr>
              <a:t/>
            </a:r>
            <a:br>
              <a:rPr lang="fa-IR" sz="1800" b="1" dirty="0">
                <a:solidFill>
                  <a:schemeClr val="tx1">
                    <a:lumMod val="75000"/>
                    <a:lumOff val="25000"/>
                  </a:schemeClr>
                </a:solidFill>
                <a:cs typeface="B Nazanin" pitchFamily="2" charset="-78"/>
              </a:rPr>
            </a:br>
            <a:r>
              <a:rPr lang="fa-IR" sz="1800" b="1" dirty="0">
                <a:cs typeface="B Nazanin" pitchFamily="2" charset="-78"/>
              </a:rPr>
              <a:t/>
            </a:r>
            <a:br>
              <a:rPr lang="fa-IR" sz="1800" b="1" dirty="0">
                <a:cs typeface="B Nazanin" pitchFamily="2" charset="-78"/>
              </a:rPr>
            </a:br>
            <a:r>
              <a:rPr lang="fa-IR" sz="1800" b="1" dirty="0" smtClean="0">
                <a:cs typeface="B Nazanin" pitchFamily="2" charset="-78"/>
              </a:rPr>
              <a:t>* </a:t>
            </a:r>
            <a:r>
              <a:rPr lang="fa-IR" sz="1800" b="1" dirty="0" smtClean="0">
                <a:solidFill>
                  <a:schemeClr val="accent6">
                    <a:lumMod val="75000"/>
                  </a:schemeClr>
                </a:solidFill>
                <a:cs typeface="B Nazanin" pitchFamily="2" charset="-78"/>
              </a:rPr>
              <a:t>کلمه </a:t>
            </a:r>
            <a:r>
              <a:rPr lang="en-US" sz="1800" b="1" dirty="0">
                <a:solidFill>
                  <a:schemeClr val="accent6">
                    <a:lumMod val="75000"/>
                  </a:schemeClr>
                </a:solidFill>
                <a:cs typeface="B Nazanin" pitchFamily="2" charset="-78"/>
              </a:rPr>
              <a:t>peer </a:t>
            </a:r>
            <a:r>
              <a:rPr lang="fa-IR" sz="1800" b="1" dirty="0">
                <a:solidFill>
                  <a:schemeClr val="accent6">
                    <a:lumMod val="75000"/>
                  </a:schemeClr>
                </a:solidFill>
                <a:cs typeface="B Nazanin" pitchFamily="2" charset="-78"/>
              </a:rPr>
              <a:t>در زبان انگلیسی به معنی شخص است و در این کاربرد به خصوص، منظور داور است. مقاله ای را که باید یک یا چند داور مستقل بررسی و درباره انتشار یا عدم انتشار آن نظر دهند اصطلاحا </a:t>
            </a:r>
            <a:r>
              <a:rPr lang="en-US" sz="1800" b="1" dirty="0">
                <a:solidFill>
                  <a:schemeClr val="accent6">
                    <a:lumMod val="75000"/>
                  </a:schemeClr>
                </a:solidFill>
                <a:cs typeface="B Nazanin" pitchFamily="2" charset="-78"/>
              </a:rPr>
              <a:t>peer reviewed </a:t>
            </a:r>
            <a:r>
              <a:rPr lang="fa-IR" sz="1800" b="1" dirty="0">
                <a:solidFill>
                  <a:schemeClr val="accent6">
                    <a:lumMod val="75000"/>
                  </a:schemeClr>
                </a:solidFill>
                <a:cs typeface="B Nazanin" pitchFamily="2" charset="-78"/>
              </a:rPr>
              <a:t>و به مجله ای که این مقالات در آن منتشر می شود </a:t>
            </a:r>
            <a:r>
              <a:rPr lang="en-US" sz="1800" b="1" dirty="0">
                <a:solidFill>
                  <a:schemeClr val="accent6">
                    <a:lumMod val="75000"/>
                  </a:schemeClr>
                </a:solidFill>
                <a:cs typeface="B Nazanin" pitchFamily="2" charset="-78"/>
              </a:rPr>
              <a:t>peer reviewed journal </a:t>
            </a:r>
            <a:r>
              <a:rPr lang="fa-IR" sz="1800" b="1" dirty="0">
                <a:solidFill>
                  <a:schemeClr val="accent6">
                    <a:lumMod val="75000"/>
                  </a:schemeClr>
                </a:solidFill>
                <a:cs typeface="B Nazanin" pitchFamily="2" charset="-78"/>
              </a:rPr>
              <a:t>گفته میشود.</a:t>
            </a:r>
            <a:br>
              <a:rPr lang="fa-IR" sz="1800" b="1" dirty="0">
                <a:solidFill>
                  <a:schemeClr val="accent6">
                    <a:lumMod val="75000"/>
                  </a:schemeClr>
                </a:solidFill>
                <a:cs typeface="B Nazanin" pitchFamily="2" charset="-78"/>
              </a:rPr>
            </a:br>
            <a:endParaRPr lang="fa-IR" sz="1800" b="1"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2479701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145272"/>
          </a:xfrm>
          <a:prstGeom prst="rect">
            <a:avLst/>
          </a:prstGeom>
        </p:spPr>
        <p:txBody>
          <a:bodyPr wrap="square">
            <a:spAutoFit/>
          </a:bodyPr>
          <a:lstStyle/>
          <a:p>
            <a:pPr algn="ctr">
              <a:lnSpc>
                <a:spcPct val="200000"/>
              </a:lnSpc>
              <a:spcAft>
                <a:spcPts val="1000"/>
              </a:spcAft>
            </a:pPr>
            <a:r>
              <a:rPr lang="fa-IR" sz="2000" b="1" dirty="0" smtClean="0">
                <a:solidFill>
                  <a:srgbClr val="FF0000"/>
                </a:solidFill>
                <a:latin typeface="Calibri"/>
                <a:ea typeface="Times New Roman"/>
                <a:cs typeface="B Jadid" pitchFamily="2" charset="-78"/>
              </a:rPr>
              <a:t>معرفی و راهنمای استفاده از پایگاه اطلاعاتی </a:t>
            </a:r>
            <a:r>
              <a:rPr lang="en-US" sz="2000" b="1" dirty="0" err="1" smtClean="0">
                <a:solidFill>
                  <a:srgbClr val="FF0000"/>
                </a:solidFill>
                <a:effectLst/>
                <a:latin typeface="Tahoma"/>
                <a:ea typeface="Times New Roman"/>
                <a:cs typeface="B Jadid" pitchFamily="2" charset="-78"/>
              </a:rPr>
              <a:t>ProQuest</a:t>
            </a:r>
            <a:r>
              <a:rPr lang="fa-IR" sz="2000" b="1" dirty="0" smtClean="0">
                <a:solidFill>
                  <a:srgbClr val="FF0000"/>
                </a:solidFill>
                <a:latin typeface="Calibri"/>
                <a:ea typeface="Times New Roman"/>
                <a:cs typeface="B Jadid" pitchFamily="2" charset="-78"/>
              </a:rPr>
              <a:t> – </a:t>
            </a:r>
            <a:r>
              <a:rPr lang="fa-IR" sz="2000" b="1" dirty="0" smtClean="0">
                <a:solidFill>
                  <a:srgbClr val="C00000"/>
                </a:solidFill>
                <a:latin typeface="Calibri"/>
                <a:ea typeface="Times New Roman"/>
                <a:cs typeface="B Jadid" pitchFamily="2" charset="-78"/>
              </a:rPr>
              <a:t>ادامه</a:t>
            </a:r>
          </a:p>
          <a:p>
            <a:pPr algn="ctr">
              <a:lnSpc>
                <a:spcPct val="200000"/>
              </a:lnSpc>
              <a:spcAft>
                <a:spcPts val="1000"/>
              </a:spcAft>
            </a:pPr>
            <a:endParaRPr lang="fa-IR" sz="2000" b="1" dirty="0" smtClean="0">
              <a:solidFill>
                <a:srgbClr val="C00000"/>
              </a:solidFill>
              <a:latin typeface="Calibri"/>
              <a:ea typeface="Times New Roman"/>
              <a:cs typeface="B Jadid" pitchFamily="2" charset="-78"/>
            </a:endParaRPr>
          </a:p>
          <a:p>
            <a:pPr algn="just">
              <a:lnSpc>
                <a:spcPct val="200000"/>
              </a:lnSpc>
              <a:spcAft>
                <a:spcPts val="1000"/>
              </a:spcAft>
            </a:pPr>
            <a:r>
              <a:rPr lang="fa-IR" sz="2000" b="1" dirty="0">
                <a:solidFill>
                  <a:schemeClr val="accent6">
                    <a:lumMod val="50000"/>
                  </a:schemeClr>
                </a:solidFill>
                <a:latin typeface="Calibri"/>
                <a:ea typeface="Times New Roman"/>
                <a:cs typeface="B Nazanin" pitchFamily="2" charset="-78"/>
              </a:rPr>
              <a:t>آرشیو این پایگاه شامل </a:t>
            </a:r>
            <a:r>
              <a:rPr lang="fa-IR" sz="2000" b="1" i="1" dirty="0">
                <a:solidFill>
                  <a:srgbClr val="0070C0"/>
                </a:solidFill>
                <a:latin typeface="Calibri"/>
                <a:ea typeface="Times New Roman"/>
                <a:cs typeface="B Nazanin" pitchFamily="2" charset="-78"/>
              </a:rPr>
              <a:t>5/5 بیلیون صفحه </a:t>
            </a:r>
            <a:r>
              <a:rPr lang="fa-IR" sz="2000" b="1" dirty="0">
                <a:solidFill>
                  <a:schemeClr val="accent6">
                    <a:lumMod val="50000"/>
                  </a:schemeClr>
                </a:solidFill>
                <a:latin typeface="Calibri"/>
                <a:ea typeface="Times New Roman"/>
                <a:cs typeface="B Nazanin" pitchFamily="2" charset="-78"/>
              </a:rPr>
              <a:t>اطلاعات در قالب بانک‏هاى اطلاعاتى تمام متن / تمام تصویر است که اطلاعات را در سه قالب </a:t>
            </a:r>
            <a:r>
              <a:rPr lang="fa-IR" sz="2000" b="1" dirty="0">
                <a:solidFill>
                  <a:srgbClr val="0070C0"/>
                </a:solidFill>
                <a:latin typeface="Calibri"/>
                <a:ea typeface="Times New Roman"/>
                <a:cs typeface="B Nazanin" pitchFamily="2" charset="-78"/>
              </a:rPr>
              <a:t>تمام تصویر</a:t>
            </a:r>
            <a:r>
              <a:rPr lang="fa-IR" sz="2000" b="1" dirty="0">
                <a:solidFill>
                  <a:schemeClr val="accent6">
                    <a:lumMod val="50000"/>
                  </a:schemeClr>
                </a:solidFill>
                <a:latin typeface="Calibri"/>
                <a:ea typeface="Times New Roman"/>
                <a:cs typeface="B Nazanin" pitchFamily="2" charset="-78"/>
              </a:rPr>
              <a:t>، </a:t>
            </a:r>
            <a:r>
              <a:rPr lang="fa-IR" sz="2000" b="1" dirty="0">
                <a:solidFill>
                  <a:srgbClr val="0070C0"/>
                </a:solidFill>
                <a:latin typeface="Calibri"/>
                <a:ea typeface="Times New Roman"/>
                <a:cs typeface="B Nazanin" pitchFamily="2" charset="-78"/>
              </a:rPr>
              <a:t>تمام متن</a:t>
            </a:r>
            <a:r>
              <a:rPr lang="fa-IR" sz="2000" b="1" dirty="0">
                <a:solidFill>
                  <a:schemeClr val="accent6">
                    <a:lumMod val="50000"/>
                  </a:schemeClr>
                </a:solidFill>
                <a:latin typeface="Calibri"/>
                <a:ea typeface="Times New Roman"/>
                <a:cs typeface="B Nazanin" pitchFamily="2" charset="-78"/>
              </a:rPr>
              <a:t>، و </a:t>
            </a:r>
            <a:r>
              <a:rPr lang="fa-IR" sz="2000" b="1" dirty="0">
                <a:solidFill>
                  <a:srgbClr val="0070C0"/>
                </a:solidFill>
                <a:latin typeface="Calibri"/>
                <a:ea typeface="Times New Roman"/>
                <a:cs typeface="B Nazanin" pitchFamily="2" charset="-78"/>
              </a:rPr>
              <a:t>متن و گرافیک </a:t>
            </a:r>
            <a:r>
              <a:rPr lang="fa-IR" sz="2000" b="1" dirty="0">
                <a:solidFill>
                  <a:schemeClr val="accent6">
                    <a:lumMod val="50000"/>
                  </a:schemeClr>
                </a:solidFill>
                <a:latin typeface="Calibri"/>
                <a:ea typeface="Times New Roman"/>
                <a:cs typeface="B Nazanin" pitchFamily="2" charset="-78"/>
              </a:rPr>
              <a:t>ارائه مى‏دهد و همچنین شامل چکیده و استنادهاى مرتبط نیز هست و حتى تعداد کلمات موجود در چکیده و متن را نیز مشخص مى‏کند. </a:t>
            </a:r>
          </a:p>
          <a:p>
            <a:pPr algn="just">
              <a:lnSpc>
                <a:spcPct val="200000"/>
              </a:lnSpc>
              <a:spcAft>
                <a:spcPts val="1000"/>
              </a:spcAft>
            </a:pPr>
            <a:endParaRPr lang="fa-IR" sz="2000" b="1" dirty="0" smtClean="0">
              <a:solidFill>
                <a:schemeClr val="accent6">
                  <a:lumMod val="50000"/>
                </a:schemeClr>
              </a:solidFill>
              <a:latin typeface="Calibri"/>
              <a:ea typeface="Times New Roman"/>
              <a:cs typeface="B Nazanin" pitchFamily="2" charset="-78"/>
            </a:endParaRPr>
          </a:p>
          <a:p>
            <a:pPr algn="just">
              <a:lnSpc>
                <a:spcPct val="200000"/>
              </a:lnSpc>
              <a:spcAft>
                <a:spcPts val="1000"/>
              </a:spcAft>
            </a:pPr>
            <a:r>
              <a:rPr lang="fa-IR" sz="2000" b="1" dirty="0" smtClean="0">
                <a:solidFill>
                  <a:schemeClr val="accent6">
                    <a:lumMod val="50000"/>
                  </a:schemeClr>
                </a:solidFill>
                <a:latin typeface="Calibri"/>
                <a:ea typeface="Times New Roman"/>
                <a:cs typeface="B Nazanin" pitchFamily="2" charset="-78"/>
              </a:rPr>
              <a:t>به </a:t>
            </a:r>
            <a:r>
              <a:rPr lang="fa-IR" sz="2000" b="1" dirty="0">
                <a:solidFill>
                  <a:schemeClr val="accent6">
                    <a:lumMod val="50000"/>
                  </a:schemeClr>
                </a:solidFill>
                <a:latin typeface="Calibri"/>
                <a:ea typeface="Times New Roman"/>
                <a:cs typeface="B Nazanin" pitchFamily="2" charset="-78"/>
              </a:rPr>
              <a:t>عبارت دیگر مى‏توان گفت پروکوئست یک نظام اطلاع رسانى پیوسته است که به شکل خاصى طراحى شده و جستجوگر را قادر مى‏سازد که فقط با کلیک بر روى موشواره اطلاعات تمام متن و تمام تصویر را به طور سریع از نشریات و مقالات و منابع دیگر در صفحه کار خود ببیند. </a:t>
            </a:r>
            <a:endParaRPr lang="en-US" sz="2000" b="1" dirty="0">
              <a:solidFill>
                <a:schemeClr val="accent6">
                  <a:lumMod val="50000"/>
                </a:schemeClr>
              </a:solidFill>
              <a:latin typeface="Calibri"/>
              <a:ea typeface="Times New Roman"/>
              <a:cs typeface="B Nazanin" pitchFamily="2" charset="-78"/>
            </a:endParaRPr>
          </a:p>
        </p:txBody>
      </p:sp>
    </p:spTree>
    <p:extLst>
      <p:ext uri="{BB962C8B-B14F-4D97-AF65-F5344CB8AC3E}">
        <p14:creationId xmlns:p14="http://schemas.microsoft.com/office/powerpoint/2010/main" val="2778233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5601533"/>
          </a:xfrm>
          <a:prstGeom prst="rect">
            <a:avLst/>
          </a:prstGeom>
        </p:spPr>
        <p:txBody>
          <a:bodyPr wrap="square">
            <a:spAutoFit/>
          </a:bodyPr>
          <a:lstStyle/>
          <a:p>
            <a:pPr algn="ctr"/>
            <a:r>
              <a:rPr lang="ar-SA" sz="4000" dirty="0" smtClean="0">
                <a:solidFill>
                  <a:srgbClr val="FF0000"/>
                </a:solidFill>
                <a:cs typeface="B Titr" pitchFamily="2" charset="-78"/>
              </a:rPr>
              <a:t>زندگی صحنه یکتای هنرمندی ماست</a:t>
            </a:r>
            <a:r>
              <a:rPr lang="fa-IR" sz="4000" dirty="0" smtClean="0">
                <a:solidFill>
                  <a:srgbClr val="FF0000"/>
                </a:solidFill>
                <a:cs typeface="B Titr" pitchFamily="2" charset="-78"/>
              </a:rPr>
              <a:t/>
            </a:r>
            <a:br>
              <a:rPr lang="fa-IR" sz="4000" dirty="0" smtClean="0">
                <a:solidFill>
                  <a:srgbClr val="FF0000"/>
                </a:solidFill>
                <a:cs typeface="B Titr" pitchFamily="2" charset="-78"/>
              </a:rPr>
            </a:br>
            <a:r>
              <a:rPr lang="ar-SA" sz="4000" dirty="0" smtClean="0">
                <a:solidFill>
                  <a:srgbClr val="FF0000"/>
                </a:solidFill>
                <a:cs typeface="B Titr" pitchFamily="2" charset="-78"/>
              </a:rPr>
              <a:t>هرکسی نغمه خود خواند و از صحنه رود</a:t>
            </a:r>
            <a:r>
              <a:rPr lang="en-US" sz="4000" dirty="0" smtClean="0">
                <a:solidFill>
                  <a:srgbClr val="FF0000"/>
                </a:solidFill>
                <a:cs typeface="B Titr" pitchFamily="2" charset="-78"/>
              </a:rPr>
              <a:t/>
            </a:r>
            <a:br>
              <a:rPr lang="en-US" sz="4000" dirty="0" smtClean="0">
                <a:solidFill>
                  <a:srgbClr val="FF0000"/>
                </a:solidFill>
                <a:cs typeface="B Titr" pitchFamily="2" charset="-78"/>
              </a:rPr>
            </a:br>
            <a:r>
              <a:rPr lang="fa-IR" sz="4000" dirty="0" smtClean="0">
                <a:solidFill>
                  <a:srgbClr val="FF0000"/>
                </a:solidFill>
                <a:cs typeface="B Titr" pitchFamily="2" charset="-78"/>
              </a:rPr>
              <a:t/>
            </a:r>
            <a:br>
              <a:rPr lang="fa-IR" sz="4000" dirty="0" smtClean="0">
                <a:solidFill>
                  <a:srgbClr val="FF0000"/>
                </a:solidFill>
                <a:cs typeface="B Titr" pitchFamily="2" charset="-78"/>
              </a:rPr>
            </a:br>
            <a:r>
              <a:rPr lang="ar-SA" sz="4000" dirty="0" smtClean="0">
                <a:solidFill>
                  <a:srgbClr val="FF0000"/>
                </a:solidFill>
                <a:cs typeface="B Titr" pitchFamily="2" charset="-78"/>
              </a:rPr>
              <a:t>صحنه پیوسته به جاست</a:t>
            </a:r>
            <a:r>
              <a:rPr lang="en-US" sz="4000" dirty="0" smtClean="0">
                <a:solidFill>
                  <a:srgbClr val="FF0000"/>
                </a:solidFill>
                <a:cs typeface="B Titr" pitchFamily="2" charset="-78"/>
              </a:rPr>
              <a:t/>
            </a:r>
            <a:br>
              <a:rPr lang="en-US" sz="4000" dirty="0" smtClean="0">
                <a:solidFill>
                  <a:srgbClr val="FF0000"/>
                </a:solidFill>
                <a:cs typeface="B Titr" pitchFamily="2" charset="-78"/>
              </a:rPr>
            </a:br>
            <a:r>
              <a:rPr lang="ar-SA" sz="4000" dirty="0" smtClean="0">
                <a:solidFill>
                  <a:srgbClr val="FF0000"/>
                </a:solidFill>
                <a:cs typeface="B Titr" pitchFamily="2" charset="-78"/>
              </a:rPr>
              <a:t>خرم آن نغمه که مردم بسپارند به یاد</a:t>
            </a:r>
            <a:r>
              <a:rPr lang="en-US" sz="4000" dirty="0" smtClean="0">
                <a:solidFill>
                  <a:srgbClr val="FF0000"/>
                </a:solidFill>
                <a:cs typeface="B Titr" pitchFamily="2" charset="-78"/>
              </a:rPr>
              <a:t/>
            </a:r>
            <a:br>
              <a:rPr lang="en-US" sz="4000" dirty="0" smtClean="0">
                <a:solidFill>
                  <a:srgbClr val="FF0000"/>
                </a:solidFill>
                <a:cs typeface="B Titr" pitchFamily="2" charset="-78"/>
              </a:rPr>
            </a:br>
            <a:r>
              <a:rPr lang="fa-IR" sz="2400" dirty="0" smtClean="0">
                <a:solidFill>
                  <a:srgbClr val="3333FF"/>
                </a:solidFill>
                <a:cs typeface="B Titr" pitchFamily="2" charset="-78"/>
              </a:rPr>
              <a:t/>
            </a:r>
            <a:br>
              <a:rPr lang="fa-IR" sz="2400" dirty="0" smtClean="0">
                <a:solidFill>
                  <a:srgbClr val="3333FF"/>
                </a:solidFill>
                <a:cs typeface="B Titr" pitchFamily="2" charset="-78"/>
              </a:rPr>
            </a:br>
            <a:r>
              <a:rPr lang="fa-IR" sz="2400" dirty="0" smtClean="0">
                <a:solidFill>
                  <a:srgbClr val="3333FF"/>
                </a:solidFill>
                <a:cs typeface="B Titr" pitchFamily="2" charset="-78"/>
              </a:rPr>
              <a:t/>
            </a:r>
            <a:br>
              <a:rPr lang="fa-IR" sz="2400" dirty="0" smtClean="0">
                <a:solidFill>
                  <a:srgbClr val="3333FF"/>
                </a:solidFill>
                <a:cs typeface="B Titr" pitchFamily="2" charset="-78"/>
              </a:rPr>
            </a:br>
            <a:r>
              <a:rPr lang="en-US" sz="2400" dirty="0" smtClean="0">
                <a:solidFill>
                  <a:srgbClr val="3333FF"/>
                </a:solidFill>
                <a:cs typeface="B Titr" pitchFamily="2" charset="-78"/>
              </a:rPr>
              <a:t/>
            </a:r>
            <a:br>
              <a:rPr lang="en-US" sz="2400" dirty="0" smtClean="0">
                <a:solidFill>
                  <a:srgbClr val="3333FF"/>
                </a:solidFill>
                <a:cs typeface="B Titr" pitchFamily="2" charset="-78"/>
              </a:rPr>
            </a:br>
            <a:r>
              <a:rPr lang="fa-IR" sz="5400" dirty="0" smtClean="0">
                <a:solidFill>
                  <a:srgbClr val="3333FF"/>
                </a:solidFill>
                <a:cs typeface="B Titr" pitchFamily="2" charset="-78"/>
              </a:rPr>
              <a:t>از حسن توجه شما سپاسگزاریم</a:t>
            </a:r>
            <a:br>
              <a:rPr lang="fa-IR" sz="5400" dirty="0" smtClean="0">
                <a:solidFill>
                  <a:srgbClr val="3333FF"/>
                </a:solidFill>
                <a:cs typeface="B Titr" pitchFamily="2" charset="-78"/>
              </a:rPr>
            </a:br>
            <a:r>
              <a:rPr lang="fa-IR" sz="3200" dirty="0" smtClean="0">
                <a:solidFill>
                  <a:srgbClr val="00B050"/>
                </a:solidFill>
                <a:cs typeface="B Titr" pitchFamily="2" charset="-78"/>
              </a:rPr>
              <a:t>خسته نباشید</a:t>
            </a:r>
            <a:endParaRPr lang="fa-IR" sz="3200" dirty="0">
              <a:solidFill>
                <a:srgbClr val="00B050"/>
              </a:solidFill>
            </a:endParaRPr>
          </a:p>
        </p:txBody>
      </p:sp>
    </p:spTree>
    <p:extLst>
      <p:ext uri="{BB962C8B-B14F-4D97-AF65-F5344CB8AC3E}">
        <p14:creationId xmlns:p14="http://schemas.microsoft.com/office/powerpoint/2010/main" val="3674481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ÙØªÛØ¬Ù ØªØµÙÛØ±Û Ø¨Ø±Ø§Û Ú¯Ù Ø±Ø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43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0" y="260648"/>
            <a:ext cx="9144000" cy="6889065"/>
          </a:xfrm>
          <a:prstGeom prst="rect">
            <a:avLst/>
          </a:prstGeom>
        </p:spPr>
        <p:txBody>
          <a:bodyPr wrap="square">
            <a:spAutoFit/>
          </a:bodyPr>
          <a:lstStyle/>
          <a:p>
            <a:pPr algn="ctr">
              <a:lnSpc>
                <a:spcPct val="200000"/>
              </a:lnSpc>
              <a:spcAft>
                <a:spcPts val="1000"/>
              </a:spcAft>
            </a:pPr>
            <a:r>
              <a:rPr lang="fa-IR" sz="3600" b="1" dirty="0" smtClean="0">
                <a:solidFill>
                  <a:srgbClr val="000000"/>
                </a:solidFill>
                <a:latin typeface="Calibri"/>
                <a:ea typeface="Times New Roman"/>
                <a:cs typeface="B Nazanin" pitchFamily="2" charset="-78"/>
              </a:rPr>
              <a:t> </a:t>
            </a:r>
            <a:r>
              <a:rPr lang="fa-IR" sz="3600" b="1" dirty="0" smtClean="0">
                <a:solidFill>
                  <a:srgbClr val="FF0000"/>
                </a:solidFill>
                <a:latin typeface="Calibri"/>
                <a:ea typeface="Times New Roman"/>
                <a:cs typeface="B Nazanin" pitchFamily="2" charset="-78"/>
              </a:rPr>
              <a:t>ویژگى‏ هاى عمده </a:t>
            </a:r>
            <a:r>
              <a:rPr lang="en-US" sz="3600" b="1" dirty="0" err="1" smtClean="0">
                <a:solidFill>
                  <a:srgbClr val="FF0000"/>
                </a:solidFill>
                <a:latin typeface="Stencil" pitchFamily="82" charset="0"/>
                <a:ea typeface="Times New Roman"/>
                <a:cs typeface="B Nazanin" pitchFamily="2" charset="-78"/>
              </a:rPr>
              <a:t>Proquest</a:t>
            </a:r>
            <a:r>
              <a:rPr lang="fa-IR" sz="3600" b="1" dirty="0" smtClean="0">
                <a:solidFill>
                  <a:srgbClr val="FF0000"/>
                </a:solidFill>
                <a:latin typeface="Calibri"/>
                <a:ea typeface="Times New Roman"/>
                <a:cs typeface="B Nazanin" pitchFamily="2" charset="-78"/>
              </a:rPr>
              <a:t> :‏</a:t>
            </a:r>
          </a:p>
          <a:p>
            <a:pPr algn="ctr">
              <a:lnSpc>
                <a:spcPct val="200000"/>
              </a:lnSpc>
              <a:spcAft>
                <a:spcPts val="1000"/>
              </a:spcAft>
            </a:pPr>
            <a:endParaRPr lang="fa-IR" sz="3600" b="1" dirty="0" smtClean="0">
              <a:solidFill>
                <a:srgbClr val="FF0000"/>
              </a:solidFill>
              <a:latin typeface="Calibri"/>
              <a:ea typeface="Times New Roman"/>
              <a:cs typeface="B Nazanin" pitchFamily="2" charset="-78"/>
            </a:endParaRPr>
          </a:p>
          <a:p>
            <a:pPr algn="just">
              <a:lnSpc>
                <a:spcPct val="200000"/>
              </a:lnSpc>
              <a:spcAft>
                <a:spcPts val="1000"/>
              </a:spcAft>
            </a:pPr>
            <a:r>
              <a:rPr lang="fa-IR" sz="2400" b="1" dirty="0">
                <a:solidFill>
                  <a:srgbClr val="0070C0"/>
                </a:solidFill>
                <a:latin typeface="Calibri"/>
                <a:ea typeface="Times New Roman"/>
                <a:cs typeface="B Nazanin" pitchFamily="2" charset="-78"/>
              </a:rPr>
              <a:t>    1-  جستجوى ساده و آسان و یکسان </a:t>
            </a:r>
            <a:r>
              <a:rPr lang="fa-IR" sz="2400" b="1" dirty="0" smtClean="0">
                <a:solidFill>
                  <a:srgbClr val="0070C0"/>
                </a:solidFill>
                <a:latin typeface="Calibri"/>
                <a:ea typeface="Times New Roman"/>
                <a:cs typeface="B Nazanin" pitchFamily="2" charset="-78"/>
              </a:rPr>
              <a:t>براى همه بانک‏ هاى اطلاعاتى.</a:t>
            </a:r>
          </a:p>
          <a:p>
            <a:pPr algn="just">
              <a:lnSpc>
                <a:spcPct val="200000"/>
              </a:lnSpc>
              <a:spcAft>
                <a:spcPts val="1000"/>
              </a:spcAft>
            </a:pPr>
            <a:endParaRPr lang="en-US" sz="2400" b="1" dirty="0" smtClean="0">
              <a:solidFill>
                <a:srgbClr val="0070C0"/>
              </a:solidFill>
              <a:effectLst/>
              <a:latin typeface="Calibri"/>
              <a:ea typeface="Calibri"/>
              <a:cs typeface="B Nazanin" pitchFamily="2" charset="-78"/>
            </a:endParaRPr>
          </a:p>
          <a:p>
            <a:pPr algn="just">
              <a:lnSpc>
                <a:spcPct val="200000"/>
              </a:lnSpc>
              <a:spcAft>
                <a:spcPts val="1000"/>
              </a:spcAft>
            </a:pPr>
            <a:r>
              <a:rPr lang="fa-IR" sz="2400" b="1" dirty="0" smtClean="0">
                <a:solidFill>
                  <a:srgbClr val="0070C0"/>
                </a:solidFill>
                <a:latin typeface="Calibri"/>
                <a:ea typeface="Times New Roman"/>
                <a:cs typeface="B Nazanin" pitchFamily="2" charset="-78"/>
              </a:rPr>
              <a:t>    2- امکان جستجو به زبان طبیعى مثلا" بپرسیم وضع آب و هواى نیویورک چگونه است؟</a:t>
            </a:r>
            <a:endParaRPr lang="en-US" sz="2400" b="1" dirty="0" smtClean="0">
              <a:solidFill>
                <a:srgbClr val="0070C0"/>
              </a:solidFill>
              <a:effectLst/>
              <a:latin typeface="Calibri"/>
              <a:ea typeface="Calibri"/>
              <a:cs typeface="B Nazanin" pitchFamily="2" charset="-78"/>
            </a:endParaRPr>
          </a:p>
          <a:p>
            <a:pPr algn="just">
              <a:lnSpc>
                <a:spcPct val="200000"/>
              </a:lnSpc>
              <a:spcAft>
                <a:spcPts val="1000"/>
              </a:spcAft>
            </a:pPr>
            <a:r>
              <a:rPr lang="fa-IR" sz="2800" b="1" dirty="0" smtClean="0">
                <a:solidFill>
                  <a:srgbClr val="0070C0"/>
                </a:solidFill>
                <a:latin typeface="Calibri"/>
                <a:ea typeface="Times New Roman"/>
                <a:cs typeface="B Nazanin" pitchFamily="2" charset="-78"/>
              </a:rPr>
              <a:t> </a:t>
            </a:r>
            <a:endParaRPr lang="en-US" sz="2800" b="1" dirty="0">
              <a:solidFill>
                <a:srgbClr val="0070C0"/>
              </a:solidFill>
              <a:effectLst/>
              <a:latin typeface="Calibri"/>
              <a:ea typeface="Calibri"/>
              <a:cs typeface="B Nazanin" pitchFamily="2" charset="-78"/>
            </a:endParaRPr>
          </a:p>
        </p:txBody>
      </p:sp>
    </p:spTree>
    <p:extLst>
      <p:ext uri="{BB962C8B-B14F-4D97-AF65-F5344CB8AC3E}">
        <p14:creationId xmlns:p14="http://schemas.microsoft.com/office/powerpoint/2010/main" val="22579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p:cTn id="1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86800" cy="620688"/>
          </a:xfrm>
        </p:spPr>
        <p:txBody>
          <a:bodyPr>
            <a:noAutofit/>
          </a:bodyPr>
          <a:lstStyle/>
          <a:p>
            <a:pPr algn="ctr"/>
            <a:r>
              <a:rPr lang="fa-IR" sz="3600" b="1" dirty="0">
                <a:solidFill>
                  <a:srgbClr val="FF0000"/>
                </a:solidFill>
                <a:latin typeface="Calibri"/>
                <a:ea typeface="Times New Roman"/>
                <a:cs typeface="B Nazanin" pitchFamily="2" charset="-78"/>
              </a:rPr>
              <a:t>موضوعات اصلى  </a:t>
            </a:r>
            <a:r>
              <a:rPr lang="en-US" sz="3600" b="1" dirty="0">
                <a:solidFill>
                  <a:srgbClr val="FF0000"/>
                </a:solidFill>
                <a:latin typeface="Stencil" pitchFamily="82" charset="0"/>
                <a:ea typeface="Times New Roman"/>
                <a:cs typeface="B Nazanin" pitchFamily="2" charset="-78"/>
              </a:rPr>
              <a:t> </a:t>
            </a:r>
            <a:r>
              <a:rPr lang="en-US" sz="3600" b="1" dirty="0" err="1">
                <a:solidFill>
                  <a:srgbClr val="FF0000"/>
                </a:solidFill>
                <a:latin typeface="Stencil" pitchFamily="82" charset="0"/>
                <a:ea typeface="Times New Roman"/>
                <a:cs typeface="B Nazanin" pitchFamily="2" charset="-78"/>
              </a:rPr>
              <a:t>Proquest</a:t>
            </a:r>
            <a:r>
              <a:rPr lang="fa-IR" sz="3600" b="1" dirty="0" smtClean="0">
                <a:solidFill>
                  <a:srgbClr val="FF0000"/>
                </a:solidFill>
                <a:latin typeface="Calibri"/>
                <a:ea typeface="Times New Roman"/>
                <a:cs typeface="B Nazanin" pitchFamily="2" charset="-78"/>
              </a:rPr>
              <a:t> </a:t>
            </a:r>
            <a:r>
              <a:rPr lang="fa-IR" sz="3600" b="1" dirty="0">
                <a:solidFill>
                  <a:srgbClr val="FF0000"/>
                </a:solidFill>
                <a:latin typeface="Calibri"/>
                <a:ea typeface="Times New Roman"/>
                <a:cs typeface="B Nazanin" pitchFamily="2" charset="-78"/>
              </a:rPr>
              <a:t>عبارتند از</a:t>
            </a:r>
            <a:r>
              <a:rPr lang="fa-IR" sz="3600" b="1" dirty="0" smtClean="0">
                <a:solidFill>
                  <a:srgbClr val="FF0000"/>
                </a:solidFill>
                <a:latin typeface="Calibri"/>
                <a:ea typeface="Times New Roman"/>
                <a:cs typeface="B Nazanin" pitchFamily="2" charset="-78"/>
              </a:rPr>
              <a:t>:</a:t>
            </a:r>
            <a:endParaRPr lang="fa-IR" sz="3600" dirty="0">
              <a:solidFill>
                <a:srgbClr val="FF0000"/>
              </a:solidFill>
              <a:cs typeface="B Nazanin" pitchFamily="2" charset="-78"/>
            </a:endParaRPr>
          </a:p>
        </p:txBody>
      </p:sp>
      <p:sp>
        <p:nvSpPr>
          <p:cNvPr id="3" name="Content Placeholder 2"/>
          <p:cNvSpPr>
            <a:spLocks noGrp="1"/>
          </p:cNvSpPr>
          <p:nvPr>
            <p:ph idx="1"/>
          </p:nvPr>
        </p:nvSpPr>
        <p:spPr>
          <a:xfrm>
            <a:off x="304800" y="1268760"/>
            <a:ext cx="8686800" cy="4968552"/>
          </a:xfrm>
        </p:spPr>
        <p:txBody>
          <a:bodyPr>
            <a:normAutofit/>
          </a:bodyPr>
          <a:lstStyle/>
          <a:p>
            <a:pPr algn="just">
              <a:lnSpc>
                <a:spcPct val="200000"/>
              </a:lnSpc>
              <a:spcAft>
                <a:spcPts val="1000"/>
              </a:spcAft>
            </a:pPr>
            <a:r>
              <a:rPr lang="fa-IR" b="1" dirty="0">
                <a:solidFill>
                  <a:srgbClr val="0070C0"/>
                </a:solidFill>
                <a:latin typeface="Calibri"/>
                <a:ea typeface="Times New Roman"/>
                <a:cs typeface="B Nazanin" pitchFamily="2" charset="-78"/>
              </a:rPr>
              <a:t>-حسابدارى، مالیات، مدیریت و موضوعات </a:t>
            </a:r>
            <a:r>
              <a:rPr lang="fa-IR" b="1" dirty="0" smtClean="0">
                <a:solidFill>
                  <a:srgbClr val="0070C0"/>
                </a:solidFill>
                <a:latin typeface="Calibri"/>
                <a:ea typeface="Times New Roman"/>
                <a:cs typeface="B Nazanin" pitchFamily="2" charset="-78"/>
              </a:rPr>
              <a:t>وابسته.</a:t>
            </a:r>
          </a:p>
          <a:p>
            <a:pPr algn="just">
              <a:lnSpc>
                <a:spcPct val="200000"/>
              </a:lnSpc>
              <a:spcAft>
                <a:spcPts val="1000"/>
              </a:spcAft>
            </a:pPr>
            <a:r>
              <a:rPr lang="fa-IR" b="1" dirty="0">
                <a:solidFill>
                  <a:srgbClr val="0070C0"/>
                </a:solidFill>
                <a:latin typeface="Calibri"/>
                <a:ea typeface="Times New Roman"/>
                <a:cs typeface="B Nazanin" pitchFamily="2" charset="-78"/>
              </a:rPr>
              <a:t>علوم کاربردى و فناورى، بانکدارى، فنون و نوآورى، بهداشت و درمان، مهندسى و فناورى.</a:t>
            </a:r>
            <a:endParaRPr lang="en-US" b="1" dirty="0">
              <a:solidFill>
                <a:srgbClr val="0070C0"/>
              </a:solidFill>
              <a:latin typeface="Calibri"/>
              <a:ea typeface="Times New Roman"/>
              <a:cs typeface="B Nazanin" pitchFamily="2" charset="-78"/>
            </a:endParaRPr>
          </a:p>
          <a:p>
            <a:pPr algn="just">
              <a:lnSpc>
                <a:spcPct val="200000"/>
              </a:lnSpc>
              <a:spcAft>
                <a:spcPts val="1000"/>
              </a:spcAft>
            </a:pPr>
            <a:r>
              <a:rPr lang="fa-IR" b="1" dirty="0">
                <a:solidFill>
                  <a:srgbClr val="0070C0"/>
                </a:solidFill>
                <a:latin typeface="Calibri"/>
                <a:ea typeface="Times New Roman"/>
                <a:cs typeface="B Nazanin" pitchFamily="2" charset="-78"/>
              </a:rPr>
              <a:t>-علوم عمومى، داروسازى، تجارت آسیا، تجارت اروپا، علوم رایانه، صنعت وزش، سرگرمى. </a:t>
            </a:r>
            <a:endParaRPr lang="en-US" b="1" dirty="0">
              <a:solidFill>
                <a:srgbClr val="0070C0"/>
              </a:solidFill>
              <a:latin typeface="Calibri"/>
              <a:ea typeface="Times New Roman"/>
              <a:cs typeface="B Nazanin" pitchFamily="2" charset="-78"/>
            </a:endParaRPr>
          </a:p>
          <a:p>
            <a:endParaRPr lang="fa-IR" dirty="0">
              <a:solidFill>
                <a:srgbClr val="00B050"/>
              </a:solidFill>
            </a:endParaRPr>
          </a:p>
        </p:txBody>
      </p:sp>
    </p:spTree>
    <p:extLst>
      <p:ext uri="{BB962C8B-B14F-4D97-AF65-F5344CB8AC3E}">
        <p14:creationId xmlns:p14="http://schemas.microsoft.com/office/powerpoint/2010/main" val="20075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261"/>
            <a:ext cx="8496944" cy="701040"/>
          </a:xfrm>
        </p:spPr>
        <p:txBody>
          <a:bodyPr>
            <a:normAutofit fontScale="90000"/>
          </a:bodyPr>
          <a:lstStyle/>
          <a:p>
            <a:pPr algn="ctr"/>
            <a:r>
              <a:rPr lang="fa-IR" dirty="0" smtClean="0">
                <a:solidFill>
                  <a:srgbClr val="FF0000"/>
                </a:solidFill>
                <a:latin typeface="Arial Black" pitchFamily="34" charset="0"/>
                <a:cs typeface="B Jadid" pitchFamily="2" charset="-78"/>
              </a:rPr>
              <a:t>صفحه اول      </a:t>
            </a:r>
            <a:r>
              <a:rPr lang="en-US" dirty="0" err="1" smtClean="0">
                <a:solidFill>
                  <a:srgbClr val="FF0000"/>
                </a:solidFill>
                <a:latin typeface="Arial Black" pitchFamily="34" charset="0"/>
                <a:cs typeface="B Jadid" pitchFamily="2" charset="-78"/>
              </a:rPr>
              <a:t>Proquest</a:t>
            </a:r>
            <a:endParaRPr lang="fa-IR" dirty="0">
              <a:solidFill>
                <a:srgbClr val="FF0000"/>
              </a:solidFill>
              <a:latin typeface="Arial Black" pitchFamily="34" charset="0"/>
              <a:cs typeface="B Jadid" pitchFamily="2" charset="-78"/>
            </a:endParaRPr>
          </a:p>
        </p:txBody>
      </p:sp>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a:hlinkClick r:id="rId3" action="ppaction://hlinkfile"/>
          </p:cNvPr>
          <p:cNvSpPr/>
          <p:nvPr/>
        </p:nvSpPr>
        <p:spPr>
          <a:xfrm>
            <a:off x="-16401" y="2492896"/>
            <a:ext cx="1988454" cy="1113603"/>
          </a:xfrm>
          <a:prstGeom prst="rightArrow">
            <a:avLst/>
          </a:prstGeom>
          <a:solidFill>
            <a:srgbClr val="FFFF00"/>
          </a:solidFill>
          <a:ln>
            <a:solidFill>
              <a:srgbClr val="00B050"/>
            </a:solidFill>
          </a:ln>
        </p:spPr>
        <p:style>
          <a:lnRef idx="2">
            <a:schemeClr val="accent2">
              <a:shade val="50000"/>
            </a:schemeClr>
          </a:lnRef>
          <a:fillRef idx="1003">
            <a:schemeClr val="lt2"/>
          </a:fillRef>
          <a:effectRef idx="0">
            <a:schemeClr val="accent2"/>
          </a:effectRef>
          <a:fontRef idx="minor">
            <a:schemeClr val="lt1"/>
          </a:fontRef>
        </p:style>
        <p:txBody>
          <a:bodyPr rtlCol="1" anchor="ctr"/>
          <a:lstStyle/>
          <a:p>
            <a:pPr algn="ctr"/>
            <a:r>
              <a:rPr lang="fa-IR" dirty="0" smtClean="0">
                <a:solidFill>
                  <a:srgbClr val="FF0000"/>
                </a:solidFill>
                <a:cs typeface="B Jadid" pitchFamily="2" charset="-78"/>
              </a:rPr>
              <a:t>جستجوی ساده</a:t>
            </a:r>
            <a:endParaRPr lang="fa-IR" dirty="0">
              <a:solidFill>
                <a:srgbClr val="FF0000"/>
              </a:solidFill>
              <a:cs typeface="B Jadid" pitchFamily="2" charset="-78"/>
            </a:endParaRPr>
          </a:p>
        </p:txBody>
      </p:sp>
    </p:spTree>
    <p:extLst>
      <p:ext uri="{BB962C8B-B14F-4D97-AF65-F5344CB8AC3E}">
        <p14:creationId xmlns:p14="http://schemas.microsoft.com/office/powerpoint/2010/main" val="27682742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650"/>
            <a:ext cx="8229600" cy="755054"/>
          </a:xfrm>
        </p:spPr>
        <p:txBody>
          <a:bodyPr>
            <a:normAutofit fontScale="90000"/>
          </a:bodyPr>
          <a:lstStyle/>
          <a:p>
            <a:pPr algn="ctr"/>
            <a:r>
              <a:rPr lang="fa-IR" dirty="0" smtClean="0">
                <a:solidFill>
                  <a:srgbClr val="FF0000"/>
                </a:solidFill>
                <a:cs typeface="B Jadid" pitchFamily="2" charset="-78"/>
              </a:rPr>
              <a:t>انتخاب زبان جستجو</a:t>
            </a:r>
            <a:endParaRPr lang="fa-IR" dirty="0">
              <a:solidFill>
                <a:srgbClr val="FF0000"/>
              </a:solidFill>
              <a:cs typeface="B Jadid" pitchFamily="2" charset="-78"/>
            </a:endParaRPr>
          </a:p>
        </p:txBody>
      </p:sp>
      <p:pic>
        <p:nvPicPr>
          <p:cNvPr id="29698" name="Picture 2" descr="F:\mohem\دکتر اسفندیاری\اسلاید پروکوئست\زبان.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764704"/>
            <a:ext cx="10369152" cy="10225136"/>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2797501">
            <a:off x="7763252" y="1601835"/>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rgbClr val="FF0000"/>
                </a:solidFill>
              </a:rPr>
              <a:t>انتخاب زبان</a:t>
            </a:r>
            <a:endParaRPr lang="fa-IR" sz="1100" dirty="0">
              <a:solidFill>
                <a:srgbClr val="FF0000"/>
              </a:solidFill>
            </a:endParaRPr>
          </a:p>
        </p:txBody>
      </p:sp>
    </p:spTree>
    <p:extLst>
      <p:ext uri="{BB962C8B-B14F-4D97-AF65-F5344CB8AC3E}">
        <p14:creationId xmlns:p14="http://schemas.microsoft.com/office/powerpoint/2010/main" val="11718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650"/>
            <a:ext cx="8229600" cy="899070"/>
          </a:xfrm>
        </p:spPr>
        <p:txBody>
          <a:bodyPr/>
          <a:lstStyle/>
          <a:p>
            <a:pPr algn="ctr"/>
            <a:r>
              <a:rPr lang="fa-IR" dirty="0" smtClean="0">
                <a:solidFill>
                  <a:srgbClr val="FF0000"/>
                </a:solidFill>
                <a:cs typeface="B Jadid" pitchFamily="2" charset="-78"/>
              </a:rPr>
              <a:t>صفحه اول با زبان عربی</a:t>
            </a:r>
            <a:endParaRPr lang="fa-IR" dirty="0">
              <a:solidFill>
                <a:srgbClr val="FF0000"/>
              </a:solidFill>
              <a:cs typeface="B Jadid" pitchFamily="2" charset="-78"/>
            </a:endParaRPr>
          </a:p>
        </p:txBody>
      </p:sp>
      <p:pic>
        <p:nvPicPr>
          <p:cNvPr id="30722" name="Picture 2" descr="F:\mohem\دکتر اسفندیاری\اسلاید پروکوئست\صفحه اول به زبان عربی.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36" y="836712"/>
            <a:ext cx="10657184" cy="1000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85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611</TotalTime>
  <Words>518</Words>
  <Application>Microsoft Office PowerPoint</Application>
  <PresentationFormat>On-screen Show (4:3)</PresentationFormat>
  <Paragraphs>84</Paragraphs>
  <Slides>41</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41</vt:i4>
      </vt:variant>
    </vt:vector>
  </HeadingPairs>
  <TitlesOfParts>
    <vt:vector size="56" baseType="lpstr">
      <vt:lpstr>Arial</vt:lpstr>
      <vt:lpstr>Arial Black</vt:lpstr>
      <vt:lpstr>B Jadid</vt:lpstr>
      <vt:lpstr>B Nazanin</vt:lpstr>
      <vt:lpstr>B Titr</vt:lpstr>
      <vt:lpstr>Badr</vt:lpstr>
      <vt:lpstr>Calibri</vt:lpstr>
      <vt:lpstr>Constantia</vt:lpstr>
      <vt:lpstr>Majalla UI</vt:lpstr>
      <vt:lpstr>Stencil</vt:lpstr>
      <vt:lpstr>Tahoma</vt:lpstr>
      <vt:lpstr>Times New Roman</vt:lpstr>
      <vt:lpstr>Traditional Arabic</vt:lpstr>
      <vt:lpstr>Wingdings 2</vt:lpstr>
      <vt:lpstr>Flow</vt:lpstr>
      <vt:lpstr>PowerPoint Presentation</vt:lpstr>
      <vt:lpstr>PowerPoint Presentation</vt:lpstr>
      <vt:lpstr>PowerPoint Presentation</vt:lpstr>
      <vt:lpstr>PowerPoint Presentation</vt:lpstr>
      <vt:lpstr>PowerPoint Presentation</vt:lpstr>
      <vt:lpstr>موضوعات اصلى   Proquest عبارتند از:</vt:lpstr>
      <vt:lpstr>صفحه اول      Proquest</vt:lpstr>
      <vt:lpstr>انتخاب زبان جستجو</vt:lpstr>
      <vt:lpstr>صفحه اول با زبان عربی</vt:lpstr>
      <vt:lpstr>ورود يا گرفتن حساب کاربری شخصی </vt:lpstr>
      <vt:lpstr>نحوه گرفتن حساب کاربری و رمز</vt:lpstr>
      <vt:lpstr>جستجو در ...</vt:lpstr>
      <vt:lpstr>نمونه جستجوی ساده</vt:lpstr>
      <vt:lpstr>جستجو بر اساس موضوعات کلی</vt:lpstr>
      <vt:lpstr>جستجو در بایگاه های اطلاعاتی</vt:lpstr>
      <vt:lpstr>نمونه جستجوی پیشرفته</vt:lpstr>
      <vt:lpstr>ادامه صفحه جستجوی پیشرفته</vt:lpstr>
      <vt:lpstr>اضافه و کم کردن ردیف جستجو</vt:lpstr>
      <vt:lpstr>جستجوهای مرتبط</vt:lpstr>
      <vt:lpstr>محدود کردن نتایج جستجو به:</vt:lpstr>
      <vt:lpstr>چیدن نتایج بر اساس</vt:lpstr>
      <vt:lpstr>ذخیره نتایج جستجو</vt:lpstr>
      <vt:lpstr>شکل های ذخیره</vt:lpstr>
      <vt:lpstr>پالایش نتایج</vt:lpstr>
      <vt:lpstr>ترجمه چکیده به زبانهای....</vt:lpstr>
      <vt:lpstr>تعداد نتایج -Alert-Rss- save</vt:lpstr>
      <vt:lpstr>جستجو بر اساس انتشارات</vt:lpstr>
      <vt:lpstr>جستجو در قسمت مرور</vt:lpstr>
      <vt:lpstr>فیلم های آموزشی</vt:lpstr>
      <vt:lpstr>استناد</vt:lpstr>
      <vt:lpstr>اشتراک گذاری</vt:lpstr>
      <vt:lpstr>دانلود ویدیوی آموزشی آناتومی</vt:lpstr>
      <vt:lpstr>ذخیره ایمیل پرینت ویدیوی آموزشی</vt:lpstr>
      <vt:lpstr>PowerPoint Presentation</vt:lpstr>
      <vt:lpstr>ساختن آلرت</vt:lpstr>
      <vt:lpstr>ساختن آلرت1</vt:lpstr>
      <vt:lpstr>ایجاد آر اس اس</vt:lpstr>
      <vt:lpstr>ذخیر و خروج</vt:lpstr>
      <vt:lpstr>* RSS مخفف Really Simple Syndication  (پیوند واقعا ساده) میباشد که بشما اجازه میدهد محتویات سایت خود را دسته بندی کرده و با یک فرمت سریع و استاندارد تیتر مقالات و اخبار سایت خود را در دسترس دیگران قرار دهید. فرمت فایل های RSS همان XML است. و بصورت اتوماتیک آپدیت میشود.  * بدون وجود RSS کاربران باید هر روز سایت شما را چک کنند تا بتوانند از تازه های سایت شما باخبر  شوند. اما با این تکنولوژی کاربران RSS چندین سایت را در یک برنامه RSS aggregator (یا RSS خوان) در کنار هم می بینند و تایتل نوشته های اخیر سایت شما را بدون مراجعه به سایت شما می بینند.  *  RSS برای چه سایت هایی مناسب است ؟    اگر سایت شما مثلا 6 ماه یکبار یا سالی یکبار بروز می شود ، طراحی خروجی RSS برای آن مفید نخواهد بود . RSS برای سایت هایی مناسب است که مرتبا بروز رسانی می شوند . مانند وبلاگ ها ، سایت های خبری و ...   * کلمه peer در زبان انگلیسی به معنی شخص است و در این کاربرد به خصوص، منظور داور است. مقاله ای را که باید یک یا چند داور مستقل بررسی و درباره انتشار یا عدم انتشار آن نظر دهند اصطلاحا peer reviewed و به مجله ای که این مقالات در آن منتشر می شود peer reviewed journal گفته میشود. </vt:lpstr>
      <vt:lpstr>PowerPoint Presentation</vt:lpstr>
      <vt:lpstr>PowerPoint Presentation</vt:lpstr>
    </vt:vector>
  </TitlesOfParts>
  <Company>lib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E_Book</cp:lastModifiedBy>
  <cp:revision>102</cp:revision>
  <dcterms:created xsi:type="dcterms:W3CDTF">2014-11-30T05:56:17Z</dcterms:created>
  <dcterms:modified xsi:type="dcterms:W3CDTF">2018-12-25T10:50:20Z</dcterms:modified>
</cp:coreProperties>
</file>